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90" r:id="rId3"/>
    <p:sldMasterId id="2147483696" r:id="rId4"/>
  </p:sldMasterIdLst>
  <p:notesMasterIdLst>
    <p:notesMasterId r:id="rId79"/>
  </p:notesMasterIdLst>
  <p:sldIdLst>
    <p:sldId id="291" r:id="rId5"/>
    <p:sldId id="303" r:id="rId6"/>
    <p:sldId id="311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8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88" r:id="rId54"/>
    <p:sldId id="362" r:id="rId55"/>
    <p:sldId id="363" r:id="rId56"/>
    <p:sldId id="387" r:id="rId57"/>
    <p:sldId id="365" r:id="rId58"/>
    <p:sldId id="366" r:id="rId59"/>
    <p:sldId id="367" r:id="rId60"/>
    <p:sldId id="368" r:id="rId61"/>
    <p:sldId id="369" r:id="rId62"/>
    <p:sldId id="385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284" r:id="rId76"/>
    <p:sldId id="285" r:id="rId77"/>
    <p:sldId id="286" r:id="rId78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5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949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170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8907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439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73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70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807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5754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37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7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8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71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2034" y="648106"/>
            <a:ext cx="1640392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68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26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878569" y="3069334"/>
            <a:ext cx="74777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7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13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04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2034" y="648106"/>
            <a:ext cx="1640392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58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86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878569" y="3069334"/>
            <a:ext cx="74777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873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1231106"/>
          </a:xfrm>
        </p:spPr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948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9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3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7669" y="822088"/>
            <a:ext cx="16412660" cy="737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7100" y="2173615"/>
            <a:ext cx="16433800" cy="4191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04277" y="9805669"/>
            <a:ext cx="5665469" cy="23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4" y="1653489"/>
            <a:ext cx="164039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88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3226" y="5481218"/>
            <a:ext cx="524154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4" y="1653489"/>
            <a:ext cx="164039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86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hyperlink" Target="http://composer-playground.mybluemix.net/" TargetMode="Externa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jp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8288000" cy="10287000"/>
          </a:xfrm>
          <a:solidFill>
            <a:schemeClr val="accent4"/>
          </a:solidFill>
        </p:spPr>
        <p:txBody>
          <a:bodyPr/>
          <a:lstStyle/>
          <a:p>
            <a:endParaRPr lang="en-US" dirty="0"/>
          </a:p>
          <a:p>
            <a:pPr algn="l"/>
            <a:endParaRPr lang="en-US" sz="5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81200" y="8420100"/>
            <a:ext cx="13716000" cy="1173955"/>
          </a:xfrm>
        </p:spPr>
        <p:txBody>
          <a:bodyPr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IN" sz="6600" b="1" spc="-5" dirty="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Hyperledger Expert </a:t>
            </a:r>
            <a:endParaRPr lang="en-IN" sz="6600" b="1" spc="-5" dirty="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Calibri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"/>
            <a:ext cx="18324512" cy="741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951" y="-2"/>
            <a:ext cx="5182049" cy="829128"/>
          </a:xfrm>
          <a:prstGeom prst="rect">
            <a:avLst/>
          </a:prstGeom>
        </p:spPr>
      </p:pic>
      <p:sp>
        <p:nvSpPr>
          <p:cNvPr id="6" name="Rectangle 173"/>
          <p:cNvSpPr>
            <a:spLocks noChangeArrowheads="1"/>
          </p:cNvSpPr>
          <p:nvPr/>
        </p:nvSpPr>
        <p:spPr bwMode="auto">
          <a:xfrm>
            <a:off x="-56832" y="6895258"/>
            <a:ext cx="691356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IN" sz="3000" b="1" dirty="0">
                <a:solidFill>
                  <a:schemeClr val="accent4">
                    <a:lumMod val="65000"/>
                    <a:lumOff val="35000"/>
                  </a:schemeClr>
                </a:solidFill>
                <a:cs typeface="Arial" charset="0"/>
              </a:rPr>
              <a:t>Technology of Trust</a:t>
            </a:r>
            <a:endParaRPr lang="es-ES" sz="3000" b="1" dirty="0">
              <a:solidFill>
                <a:schemeClr val="accent4">
                  <a:lumMod val="65000"/>
                  <a:lumOff val="35000"/>
                </a:schemeClr>
              </a:solidFill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27455" y="6292066"/>
            <a:ext cx="22864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n w="9525" cap="rnd" cmpd="sng" algn="ctr">
                  <a:solidFill>
                    <a:srgbClr val="ED7D31"/>
                  </a:solidFill>
                  <a:prstDash val="solid"/>
                  <a:bevel/>
                </a:ln>
                <a:solidFill>
                  <a:schemeClr val="bg1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Brush Script MT" panose="03060802040406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Sriram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06768" y="7738870"/>
            <a:ext cx="10251440" cy="1710688"/>
          </a:xfrm>
          <a:custGeom>
            <a:avLst/>
            <a:gdLst/>
            <a:ahLst/>
            <a:cxnLst/>
            <a:rect l="l" t="t" r="r" b="b"/>
            <a:pathLst>
              <a:path w="5125720" h="855345">
                <a:moveTo>
                  <a:pt x="4982718" y="0"/>
                </a:moveTo>
                <a:lnTo>
                  <a:pt x="142493" y="0"/>
                </a:lnTo>
                <a:lnTo>
                  <a:pt x="97438" y="7263"/>
                </a:lnTo>
                <a:lnTo>
                  <a:pt x="58320" y="27491"/>
                </a:lnTo>
                <a:lnTo>
                  <a:pt x="27480" y="58336"/>
                </a:lnTo>
                <a:lnTo>
                  <a:pt x="7260" y="97453"/>
                </a:lnTo>
                <a:lnTo>
                  <a:pt x="0" y="142494"/>
                </a:lnTo>
                <a:lnTo>
                  <a:pt x="0" y="712469"/>
                </a:lnTo>
                <a:lnTo>
                  <a:pt x="7260" y="757510"/>
                </a:lnTo>
                <a:lnTo>
                  <a:pt x="27480" y="796627"/>
                </a:lnTo>
                <a:lnTo>
                  <a:pt x="58320" y="827472"/>
                </a:lnTo>
                <a:lnTo>
                  <a:pt x="97438" y="847700"/>
                </a:lnTo>
                <a:lnTo>
                  <a:pt x="142493" y="854963"/>
                </a:lnTo>
                <a:lnTo>
                  <a:pt x="4982718" y="854963"/>
                </a:lnTo>
                <a:lnTo>
                  <a:pt x="5027773" y="847700"/>
                </a:lnTo>
                <a:lnTo>
                  <a:pt x="5066891" y="827472"/>
                </a:lnTo>
                <a:lnTo>
                  <a:pt x="5097731" y="796627"/>
                </a:lnTo>
                <a:lnTo>
                  <a:pt x="5117951" y="757510"/>
                </a:lnTo>
                <a:lnTo>
                  <a:pt x="5125212" y="712469"/>
                </a:lnTo>
                <a:lnTo>
                  <a:pt x="5125212" y="142494"/>
                </a:lnTo>
                <a:lnTo>
                  <a:pt x="5117951" y="97453"/>
                </a:lnTo>
                <a:lnTo>
                  <a:pt x="5097731" y="58336"/>
                </a:lnTo>
                <a:lnTo>
                  <a:pt x="5066891" y="27491"/>
                </a:lnTo>
                <a:lnTo>
                  <a:pt x="5027773" y="7263"/>
                </a:lnTo>
                <a:lnTo>
                  <a:pt x="4982718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06768" y="5937502"/>
            <a:ext cx="10251440" cy="1597660"/>
          </a:xfrm>
          <a:custGeom>
            <a:avLst/>
            <a:gdLst/>
            <a:ahLst/>
            <a:cxnLst/>
            <a:rect l="l" t="t" r="r" b="b"/>
            <a:pathLst>
              <a:path w="5125720" h="798829">
                <a:moveTo>
                  <a:pt x="4992116" y="0"/>
                </a:moveTo>
                <a:lnTo>
                  <a:pt x="133095" y="0"/>
                </a:lnTo>
                <a:lnTo>
                  <a:pt x="91017" y="6782"/>
                </a:lnTo>
                <a:lnTo>
                  <a:pt x="54479" y="25672"/>
                </a:lnTo>
                <a:lnTo>
                  <a:pt x="25672" y="54479"/>
                </a:lnTo>
                <a:lnTo>
                  <a:pt x="6782" y="91017"/>
                </a:lnTo>
                <a:lnTo>
                  <a:pt x="0" y="133096"/>
                </a:lnTo>
                <a:lnTo>
                  <a:pt x="0" y="665480"/>
                </a:lnTo>
                <a:lnTo>
                  <a:pt x="6782" y="707558"/>
                </a:lnTo>
                <a:lnTo>
                  <a:pt x="25672" y="744096"/>
                </a:lnTo>
                <a:lnTo>
                  <a:pt x="54479" y="772903"/>
                </a:lnTo>
                <a:lnTo>
                  <a:pt x="91017" y="791793"/>
                </a:lnTo>
                <a:lnTo>
                  <a:pt x="133095" y="798576"/>
                </a:lnTo>
                <a:lnTo>
                  <a:pt x="4992116" y="798576"/>
                </a:lnTo>
                <a:lnTo>
                  <a:pt x="5034194" y="791793"/>
                </a:lnTo>
                <a:lnTo>
                  <a:pt x="5070732" y="772903"/>
                </a:lnTo>
                <a:lnTo>
                  <a:pt x="5099539" y="744096"/>
                </a:lnTo>
                <a:lnTo>
                  <a:pt x="5118429" y="707558"/>
                </a:lnTo>
                <a:lnTo>
                  <a:pt x="5125212" y="665480"/>
                </a:lnTo>
                <a:lnTo>
                  <a:pt x="5125212" y="133096"/>
                </a:lnTo>
                <a:lnTo>
                  <a:pt x="5118429" y="91017"/>
                </a:lnTo>
                <a:lnTo>
                  <a:pt x="5099539" y="54479"/>
                </a:lnTo>
                <a:lnTo>
                  <a:pt x="5070732" y="25672"/>
                </a:lnTo>
                <a:lnTo>
                  <a:pt x="5034194" y="6782"/>
                </a:lnTo>
                <a:lnTo>
                  <a:pt x="4992116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06768" y="3989833"/>
            <a:ext cx="10251440" cy="1758950"/>
          </a:xfrm>
          <a:custGeom>
            <a:avLst/>
            <a:gdLst/>
            <a:ahLst/>
            <a:cxnLst/>
            <a:rect l="l" t="t" r="r" b="b"/>
            <a:pathLst>
              <a:path w="5125720" h="879475">
                <a:moveTo>
                  <a:pt x="4978654" y="0"/>
                </a:moveTo>
                <a:lnTo>
                  <a:pt x="146557" y="0"/>
                </a:lnTo>
                <a:lnTo>
                  <a:pt x="100250" y="7475"/>
                </a:lnTo>
                <a:lnTo>
                  <a:pt x="60021" y="28289"/>
                </a:lnTo>
                <a:lnTo>
                  <a:pt x="28289" y="60021"/>
                </a:lnTo>
                <a:lnTo>
                  <a:pt x="7475" y="100250"/>
                </a:lnTo>
                <a:lnTo>
                  <a:pt x="0" y="146557"/>
                </a:lnTo>
                <a:lnTo>
                  <a:pt x="0" y="732789"/>
                </a:lnTo>
                <a:lnTo>
                  <a:pt x="7475" y="779097"/>
                </a:lnTo>
                <a:lnTo>
                  <a:pt x="28289" y="819326"/>
                </a:lnTo>
                <a:lnTo>
                  <a:pt x="60021" y="851058"/>
                </a:lnTo>
                <a:lnTo>
                  <a:pt x="100250" y="871872"/>
                </a:lnTo>
                <a:lnTo>
                  <a:pt x="146557" y="879347"/>
                </a:lnTo>
                <a:lnTo>
                  <a:pt x="4978654" y="879347"/>
                </a:lnTo>
                <a:lnTo>
                  <a:pt x="5024961" y="871872"/>
                </a:lnTo>
                <a:lnTo>
                  <a:pt x="5065190" y="851058"/>
                </a:lnTo>
                <a:lnTo>
                  <a:pt x="5096922" y="819326"/>
                </a:lnTo>
                <a:lnTo>
                  <a:pt x="5117736" y="779097"/>
                </a:lnTo>
                <a:lnTo>
                  <a:pt x="5125212" y="732789"/>
                </a:lnTo>
                <a:lnTo>
                  <a:pt x="5125212" y="146557"/>
                </a:lnTo>
                <a:lnTo>
                  <a:pt x="5117736" y="100250"/>
                </a:lnTo>
                <a:lnTo>
                  <a:pt x="5096922" y="60021"/>
                </a:lnTo>
                <a:lnTo>
                  <a:pt x="5065190" y="28289"/>
                </a:lnTo>
                <a:lnTo>
                  <a:pt x="5024961" y="7475"/>
                </a:lnTo>
                <a:lnTo>
                  <a:pt x="497865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51904" y="1941576"/>
            <a:ext cx="10251440" cy="1838960"/>
          </a:xfrm>
          <a:custGeom>
            <a:avLst/>
            <a:gdLst/>
            <a:ahLst/>
            <a:cxnLst/>
            <a:rect l="l" t="t" r="r" b="b"/>
            <a:pathLst>
              <a:path w="5125720" h="919480">
                <a:moveTo>
                  <a:pt x="4972050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2"/>
                </a:lnTo>
                <a:lnTo>
                  <a:pt x="4972050" y="918972"/>
                </a:lnTo>
                <a:lnTo>
                  <a:pt x="5020458" y="911163"/>
                </a:lnTo>
                <a:lnTo>
                  <a:pt x="5062502" y="889418"/>
                </a:lnTo>
                <a:lnTo>
                  <a:pt x="5095658" y="856262"/>
                </a:lnTo>
                <a:lnTo>
                  <a:pt x="5117403" y="814218"/>
                </a:lnTo>
                <a:lnTo>
                  <a:pt x="5125212" y="765810"/>
                </a:lnTo>
                <a:lnTo>
                  <a:pt x="5125212" y="153162"/>
                </a:lnTo>
                <a:lnTo>
                  <a:pt x="5117403" y="104753"/>
                </a:lnTo>
                <a:lnTo>
                  <a:pt x="5095658" y="62709"/>
                </a:lnTo>
                <a:lnTo>
                  <a:pt x="5062502" y="29553"/>
                </a:lnTo>
                <a:lnTo>
                  <a:pt x="5020458" y="7808"/>
                </a:lnTo>
                <a:lnTo>
                  <a:pt x="497205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2035" y="648106"/>
            <a:ext cx="54952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95A82"/>
                </a:solidFill>
                <a:cs typeface="Calibri"/>
              </a:rPr>
              <a:t>Hyperledger</a:t>
            </a:r>
            <a:r>
              <a:rPr sz="5600" b="1" spc="-10" dirty="0">
                <a:solidFill>
                  <a:srgbClr val="095A82"/>
                </a:solidFill>
                <a:cs typeface="Calibri"/>
              </a:rPr>
              <a:t> Goals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48041" y="2159507"/>
            <a:ext cx="8277858" cy="138114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200" spc="-10" dirty="0">
                <a:solidFill>
                  <a:srgbClr val="FFFFFF"/>
                </a:solidFill>
                <a:cs typeface="Calibri"/>
              </a:rPr>
              <a:t>Create </a:t>
            </a:r>
            <a:r>
              <a:rPr sz="2200" dirty="0">
                <a:solidFill>
                  <a:srgbClr val="FFFFFF"/>
                </a:solidFill>
                <a:cs typeface="Calibri"/>
              </a:rPr>
              <a:t>an enterprise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grade, </a:t>
            </a:r>
            <a:r>
              <a:rPr sz="2200" dirty="0">
                <a:solidFill>
                  <a:srgbClr val="FFFFFF"/>
                </a:solidFill>
                <a:cs typeface="Calibri"/>
              </a:rPr>
              <a:t>open source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distributed </a:t>
            </a:r>
            <a:r>
              <a:rPr sz="2200" dirty="0">
                <a:solidFill>
                  <a:srgbClr val="FFFFFF"/>
                </a:solidFill>
                <a:cs typeface="Calibri"/>
              </a:rPr>
              <a:t>ledger framework</a:t>
            </a:r>
            <a:r>
              <a:rPr sz="2200" spc="-27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cs typeface="Calibri"/>
              </a:rPr>
              <a:t>&amp;  code base, upon which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users </a:t>
            </a:r>
            <a:r>
              <a:rPr sz="2200" dirty="0">
                <a:solidFill>
                  <a:srgbClr val="FFFFFF"/>
                </a:solidFill>
                <a:cs typeface="Calibri"/>
              </a:rPr>
              <a:t>can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build </a:t>
            </a:r>
            <a:r>
              <a:rPr sz="2200" dirty="0">
                <a:solidFill>
                  <a:srgbClr val="FFFFFF"/>
                </a:solidFill>
                <a:cs typeface="Calibri"/>
              </a:rPr>
              <a:t>and run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robust, industry-specific  applications, </a:t>
            </a:r>
            <a:r>
              <a:rPr sz="2200" dirty="0">
                <a:solidFill>
                  <a:srgbClr val="FFFFFF"/>
                </a:solidFill>
                <a:cs typeface="Calibri"/>
              </a:rPr>
              <a:t>platforms and hardware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systems </a:t>
            </a:r>
            <a:r>
              <a:rPr sz="2200" dirty="0">
                <a:solidFill>
                  <a:srgbClr val="FFFFFF"/>
                </a:solidFill>
                <a:cs typeface="Calibri"/>
              </a:rPr>
              <a:t>to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support business  transactions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48041" y="4173474"/>
            <a:ext cx="8108950" cy="13798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200" spc="-10" dirty="0">
                <a:solidFill>
                  <a:srgbClr val="FFFFFF"/>
                </a:solidFill>
                <a:cs typeface="Calibri"/>
              </a:rPr>
              <a:t>Build </a:t>
            </a:r>
            <a:r>
              <a:rPr sz="2200" dirty="0">
                <a:solidFill>
                  <a:srgbClr val="FFFFFF"/>
                </a:solidFill>
                <a:cs typeface="Calibri"/>
              </a:rPr>
              <a:t>an open source, technical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community </a:t>
            </a:r>
            <a:r>
              <a:rPr sz="2200" dirty="0">
                <a:solidFill>
                  <a:srgbClr val="FFFFFF"/>
                </a:solidFill>
                <a:cs typeface="Calibri"/>
              </a:rPr>
              <a:t>to benefit the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ecosystem</a:t>
            </a:r>
            <a:r>
              <a:rPr sz="2200" spc="-33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cs typeface="Calibri"/>
              </a:rPr>
              <a:t>of  Hyperledger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solution </a:t>
            </a:r>
            <a:r>
              <a:rPr sz="2200" dirty="0">
                <a:solidFill>
                  <a:srgbClr val="FFFFFF"/>
                </a:solidFill>
                <a:cs typeface="Calibri"/>
              </a:rPr>
              <a:t>providers and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users, </a:t>
            </a:r>
            <a:r>
              <a:rPr sz="2200" dirty="0">
                <a:solidFill>
                  <a:srgbClr val="FFFFFF"/>
                </a:solidFill>
                <a:cs typeface="Calibri"/>
              </a:rPr>
              <a:t>focused on blockchain and 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shared </a:t>
            </a:r>
            <a:r>
              <a:rPr sz="2200" dirty="0">
                <a:solidFill>
                  <a:srgbClr val="FFFFFF"/>
                </a:solidFill>
                <a:cs typeface="Calibri"/>
              </a:rPr>
              <a:t>ledger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use </a:t>
            </a:r>
            <a:r>
              <a:rPr sz="2200" dirty="0">
                <a:solidFill>
                  <a:srgbClr val="FFFFFF"/>
                </a:solidFill>
                <a:cs typeface="Calibri"/>
              </a:rPr>
              <a:t>cases that will work across a variety of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industry  solutions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48040" y="6386323"/>
            <a:ext cx="7573008" cy="70275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200" spc="-10" dirty="0">
                <a:solidFill>
                  <a:srgbClr val="FFFFFF"/>
                </a:solidFill>
                <a:cs typeface="Calibri"/>
              </a:rPr>
              <a:t>Promote participation </a:t>
            </a:r>
            <a:r>
              <a:rPr sz="2200" dirty="0">
                <a:solidFill>
                  <a:srgbClr val="FFFFFF"/>
                </a:solidFill>
                <a:cs typeface="Calibri"/>
              </a:rPr>
              <a:t>of leading members of the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ecosystem,  including </a:t>
            </a:r>
            <a:r>
              <a:rPr sz="2200" dirty="0">
                <a:solidFill>
                  <a:srgbClr val="FFFFFF"/>
                </a:solidFill>
                <a:cs typeface="Calibri"/>
              </a:rPr>
              <a:t>developers, service and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solution </a:t>
            </a:r>
            <a:r>
              <a:rPr sz="2200" dirty="0">
                <a:solidFill>
                  <a:srgbClr val="FFFFFF"/>
                </a:solidFill>
                <a:cs typeface="Calibri"/>
              </a:rPr>
              <a:t>providers and end</a:t>
            </a:r>
            <a:r>
              <a:rPr sz="2200" spc="-28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users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48041" y="7859166"/>
            <a:ext cx="8695690" cy="13798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200" dirty="0">
                <a:solidFill>
                  <a:srgbClr val="FFFFFF"/>
                </a:solidFill>
                <a:cs typeface="Calibri"/>
              </a:rPr>
              <a:t>Host the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infrastructure for </a:t>
            </a:r>
            <a:r>
              <a:rPr sz="2200" dirty="0">
                <a:solidFill>
                  <a:srgbClr val="FFFFFF"/>
                </a:solidFill>
                <a:cs typeface="Calibri"/>
              </a:rPr>
              <a:t>Hyperledger,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establishing </a:t>
            </a:r>
            <a:r>
              <a:rPr sz="2200" dirty="0">
                <a:solidFill>
                  <a:srgbClr val="FFFFFF"/>
                </a:solidFill>
                <a:cs typeface="Calibri"/>
              </a:rPr>
              <a:t>a neutral home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for  community infrastructure, </a:t>
            </a:r>
            <a:r>
              <a:rPr sz="2200" dirty="0">
                <a:solidFill>
                  <a:srgbClr val="FFFFFF"/>
                </a:solidFill>
                <a:cs typeface="Calibri"/>
              </a:rPr>
              <a:t>meetings, events and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collaborative discussions, </a:t>
            </a:r>
            <a:r>
              <a:rPr sz="2200" dirty="0">
                <a:solidFill>
                  <a:srgbClr val="FFFFFF"/>
                </a:solidFill>
                <a:cs typeface="Calibri"/>
              </a:rPr>
              <a:t>&amp;  providing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structure </a:t>
            </a:r>
            <a:r>
              <a:rPr sz="2200" dirty="0">
                <a:solidFill>
                  <a:srgbClr val="FFFFFF"/>
                </a:solidFill>
                <a:cs typeface="Calibri"/>
              </a:rPr>
              <a:t>around the </a:t>
            </a:r>
            <a:r>
              <a:rPr sz="2200" spc="-10" dirty="0">
                <a:solidFill>
                  <a:srgbClr val="FFFFFF"/>
                </a:solidFill>
                <a:cs typeface="Calibri"/>
              </a:rPr>
              <a:t>business </a:t>
            </a:r>
            <a:r>
              <a:rPr sz="2200" dirty="0">
                <a:solidFill>
                  <a:srgbClr val="FFFFFF"/>
                </a:solidFill>
                <a:cs typeface="Calibri"/>
              </a:rPr>
              <a:t>and technical governance of  Hyperledger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0351" y="7092706"/>
            <a:ext cx="5080042" cy="66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06841" y="3936025"/>
            <a:ext cx="3521710" cy="3488690"/>
          </a:xfrm>
          <a:custGeom>
            <a:avLst/>
            <a:gdLst/>
            <a:ahLst/>
            <a:cxnLst/>
            <a:rect l="l" t="t" r="r" b="b"/>
            <a:pathLst>
              <a:path w="1760855" h="1744345">
                <a:moveTo>
                  <a:pt x="340211" y="0"/>
                </a:moveTo>
                <a:lnTo>
                  <a:pt x="261785" y="77175"/>
                </a:lnTo>
                <a:lnTo>
                  <a:pt x="229270" y="110987"/>
                </a:lnTo>
                <a:lnTo>
                  <a:pt x="198754" y="146383"/>
                </a:lnTo>
                <a:lnTo>
                  <a:pt x="170274" y="183275"/>
                </a:lnTo>
                <a:lnTo>
                  <a:pt x="143863" y="221578"/>
                </a:lnTo>
                <a:lnTo>
                  <a:pt x="119557" y="261207"/>
                </a:lnTo>
                <a:lnTo>
                  <a:pt x="97391" y="302076"/>
                </a:lnTo>
                <a:lnTo>
                  <a:pt x="77400" y="344098"/>
                </a:lnTo>
                <a:lnTo>
                  <a:pt x="59620" y="387189"/>
                </a:lnTo>
                <a:lnTo>
                  <a:pt x="44085" y="431261"/>
                </a:lnTo>
                <a:lnTo>
                  <a:pt x="30831" y="476231"/>
                </a:lnTo>
                <a:lnTo>
                  <a:pt x="19893" y="522011"/>
                </a:lnTo>
                <a:lnTo>
                  <a:pt x="11305" y="568516"/>
                </a:lnTo>
                <a:lnTo>
                  <a:pt x="5104" y="615660"/>
                </a:lnTo>
                <a:lnTo>
                  <a:pt x="1324" y="663358"/>
                </a:lnTo>
                <a:lnTo>
                  <a:pt x="0" y="711524"/>
                </a:lnTo>
                <a:lnTo>
                  <a:pt x="1167" y="760072"/>
                </a:lnTo>
                <a:lnTo>
                  <a:pt x="4861" y="808916"/>
                </a:lnTo>
                <a:lnTo>
                  <a:pt x="11116" y="857970"/>
                </a:lnTo>
                <a:lnTo>
                  <a:pt x="19969" y="907149"/>
                </a:lnTo>
                <a:lnTo>
                  <a:pt x="31453" y="956367"/>
                </a:lnTo>
                <a:lnTo>
                  <a:pt x="45605" y="1005538"/>
                </a:lnTo>
                <a:lnTo>
                  <a:pt x="62459" y="1054576"/>
                </a:lnTo>
                <a:lnTo>
                  <a:pt x="82050" y="1103396"/>
                </a:lnTo>
                <a:lnTo>
                  <a:pt x="102630" y="1148192"/>
                </a:lnTo>
                <a:lnTo>
                  <a:pt x="125106" y="1191643"/>
                </a:lnTo>
                <a:lnTo>
                  <a:pt x="149406" y="1233716"/>
                </a:lnTo>
                <a:lnTo>
                  <a:pt x="175455" y="1274378"/>
                </a:lnTo>
                <a:lnTo>
                  <a:pt x="203181" y="1313595"/>
                </a:lnTo>
                <a:lnTo>
                  <a:pt x="232509" y="1351333"/>
                </a:lnTo>
                <a:lnTo>
                  <a:pt x="263368" y="1387560"/>
                </a:lnTo>
                <a:lnTo>
                  <a:pt x="295683" y="1422242"/>
                </a:lnTo>
                <a:lnTo>
                  <a:pt x="329381" y="1455344"/>
                </a:lnTo>
                <a:lnTo>
                  <a:pt x="364389" y="1486835"/>
                </a:lnTo>
                <a:lnTo>
                  <a:pt x="400634" y="1516679"/>
                </a:lnTo>
                <a:lnTo>
                  <a:pt x="438041" y="1544844"/>
                </a:lnTo>
                <a:lnTo>
                  <a:pt x="476539" y="1571296"/>
                </a:lnTo>
                <a:lnTo>
                  <a:pt x="516053" y="1596002"/>
                </a:lnTo>
                <a:lnTo>
                  <a:pt x="556510" y="1618928"/>
                </a:lnTo>
                <a:lnTo>
                  <a:pt x="597837" y="1640040"/>
                </a:lnTo>
                <a:lnTo>
                  <a:pt x="639960" y="1659306"/>
                </a:lnTo>
                <a:lnTo>
                  <a:pt x="682807" y="1676691"/>
                </a:lnTo>
                <a:lnTo>
                  <a:pt x="726303" y="1692163"/>
                </a:lnTo>
                <a:lnTo>
                  <a:pt x="770376" y="1705687"/>
                </a:lnTo>
                <a:lnTo>
                  <a:pt x="814952" y="1717230"/>
                </a:lnTo>
                <a:lnTo>
                  <a:pt x="859958" y="1726758"/>
                </a:lnTo>
                <a:lnTo>
                  <a:pt x="905333" y="1734240"/>
                </a:lnTo>
                <a:lnTo>
                  <a:pt x="950967" y="1739638"/>
                </a:lnTo>
                <a:lnTo>
                  <a:pt x="996822" y="1742922"/>
                </a:lnTo>
                <a:lnTo>
                  <a:pt x="1042815" y="1744058"/>
                </a:lnTo>
                <a:lnTo>
                  <a:pt x="1088870" y="1743012"/>
                </a:lnTo>
                <a:lnTo>
                  <a:pt x="1134915" y="1739751"/>
                </a:lnTo>
                <a:lnTo>
                  <a:pt x="1180886" y="1734239"/>
                </a:lnTo>
                <a:lnTo>
                  <a:pt x="1226683" y="1726447"/>
                </a:lnTo>
                <a:lnTo>
                  <a:pt x="1272258" y="1716338"/>
                </a:lnTo>
                <a:lnTo>
                  <a:pt x="1317530" y="1703880"/>
                </a:lnTo>
                <a:lnTo>
                  <a:pt x="1362425" y="1689039"/>
                </a:lnTo>
                <a:lnTo>
                  <a:pt x="1408394" y="1671036"/>
                </a:lnTo>
                <a:lnTo>
                  <a:pt x="1417428" y="1666930"/>
                </a:lnTo>
                <a:lnTo>
                  <a:pt x="1122160" y="1666930"/>
                </a:lnTo>
                <a:lnTo>
                  <a:pt x="1076171" y="1665794"/>
                </a:lnTo>
                <a:lnTo>
                  <a:pt x="1030326" y="1662510"/>
                </a:lnTo>
                <a:lnTo>
                  <a:pt x="984686" y="1657110"/>
                </a:lnTo>
                <a:lnTo>
                  <a:pt x="939326" y="1649629"/>
                </a:lnTo>
                <a:lnTo>
                  <a:pt x="894317" y="1640099"/>
                </a:lnTo>
                <a:lnTo>
                  <a:pt x="849736" y="1628555"/>
                </a:lnTo>
                <a:lnTo>
                  <a:pt x="805656" y="1615030"/>
                </a:lnTo>
                <a:lnTo>
                  <a:pt x="762149" y="1599558"/>
                </a:lnTo>
                <a:lnTo>
                  <a:pt x="719290" y="1582172"/>
                </a:lnTo>
                <a:lnTo>
                  <a:pt x="677152" y="1562905"/>
                </a:lnTo>
                <a:lnTo>
                  <a:pt x="635808" y="1541791"/>
                </a:lnTo>
                <a:lnTo>
                  <a:pt x="595334" y="1518864"/>
                </a:lnTo>
                <a:lnTo>
                  <a:pt x="555801" y="1494156"/>
                </a:lnTo>
                <a:lnTo>
                  <a:pt x="517285" y="1467703"/>
                </a:lnTo>
                <a:lnTo>
                  <a:pt x="479858" y="1439536"/>
                </a:lnTo>
                <a:lnTo>
                  <a:pt x="443594" y="1409689"/>
                </a:lnTo>
                <a:lnTo>
                  <a:pt x="408566" y="1378197"/>
                </a:lnTo>
                <a:lnTo>
                  <a:pt x="374850" y="1345092"/>
                </a:lnTo>
                <a:lnTo>
                  <a:pt x="342517" y="1310408"/>
                </a:lnTo>
                <a:lnTo>
                  <a:pt x="311642" y="1274178"/>
                </a:lnTo>
                <a:lnTo>
                  <a:pt x="282298" y="1236437"/>
                </a:lnTo>
                <a:lnTo>
                  <a:pt x="254560" y="1197217"/>
                </a:lnTo>
                <a:lnTo>
                  <a:pt x="228500" y="1156552"/>
                </a:lnTo>
                <a:lnTo>
                  <a:pt x="204193" y="1114475"/>
                </a:lnTo>
                <a:lnTo>
                  <a:pt x="181711" y="1071020"/>
                </a:lnTo>
                <a:lnTo>
                  <a:pt x="161130" y="1026221"/>
                </a:lnTo>
                <a:lnTo>
                  <a:pt x="141457" y="977398"/>
                </a:lnTo>
                <a:lnTo>
                  <a:pt x="124530" y="928350"/>
                </a:lnTo>
                <a:lnTo>
                  <a:pt x="110311" y="879165"/>
                </a:lnTo>
                <a:lnTo>
                  <a:pt x="98765" y="829929"/>
                </a:lnTo>
                <a:lnTo>
                  <a:pt x="89858" y="780728"/>
                </a:lnTo>
                <a:lnTo>
                  <a:pt x="83553" y="731650"/>
                </a:lnTo>
                <a:lnTo>
                  <a:pt x="79816" y="682781"/>
                </a:lnTo>
                <a:lnTo>
                  <a:pt x="78610" y="634207"/>
                </a:lnTo>
                <a:lnTo>
                  <a:pt x="79900" y="586016"/>
                </a:lnTo>
                <a:lnTo>
                  <a:pt x="83651" y="538293"/>
                </a:lnTo>
                <a:lnTo>
                  <a:pt x="89827" y="491126"/>
                </a:lnTo>
                <a:lnTo>
                  <a:pt x="98393" y="444601"/>
                </a:lnTo>
                <a:lnTo>
                  <a:pt x="109314" y="398806"/>
                </a:lnTo>
                <a:lnTo>
                  <a:pt x="122553" y="353825"/>
                </a:lnTo>
                <a:lnTo>
                  <a:pt x="138076" y="309747"/>
                </a:lnTo>
                <a:lnTo>
                  <a:pt x="155847" y="266658"/>
                </a:lnTo>
                <a:lnTo>
                  <a:pt x="175831" y="224644"/>
                </a:lnTo>
                <a:lnTo>
                  <a:pt x="197991" y="183793"/>
                </a:lnTo>
                <a:lnTo>
                  <a:pt x="222294" y="144190"/>
                </a:lnTo>
                <a:lnTo>
                  <a:pt x="248702" y="105922"/>
                </a:lnTo>
                <a:lnTo>
                  <a:pt x="277182" y="69077"/>
                </a:lnTo>
                <a:lnTo>
                  <a:pt x="307696" y="33741"/>
                </a:lnTo>
                <a:lnTo>
                  <a:pt x="340211" y="0"/>
                </a:lnTo>
                <a:close/>
              </a:path>
              <a:path w="1760855" h="1744345">
                <a:moveTo>
                  <a:pt x="1760412" y="1412550"/>
                </a:moveTo>
                <a:lnTo>
                  <a:pt x="1726872" y="1443877"/>
                </a:lnTo>
                <a:lnTo>
                  <a:pt x="1691462" y="1473573"/>
                </a:lnTo>
                <a:lnTo>
                  <a:pt x="1654214" y="1501538"/>
                </a:lnTo>
                <a:lnTo>
                  <a:pt x="1615159" y="1527672"/>
                </a:lnTo>
                <a:lnTo>
                  <a:pt x="1574329" y="1551876"/>
                </a:lnTo>
                <a:lnTo>
                  <a:pt x="1531755" y="1574051"/>
                </a:lnTo>
                <a:lnTo>
                  <a:pt x="1487468" y="1594096"/>
                </a:lnTo>
                <a:lnTo>
                  <a:pt x="1441499" y="1611913"/>
                </a:lnTo>
                <a:lnTo>
                  <a:pt x="1396660" y="1626754"/>
                </a:lnTo>
                <a:lnTo>
                  <a:pt x="1351437" y="1639212"/>
                </a:lnTo>
                <a:lnTo>
                  <a:pt x="1305905" y="1649321"/>
                </a:lnTo>
                <a:lnTo>
                  <a:pt x="1260136" y="1657114"/>
                </a:lnTo>
                <a:lnTo>
                  <a:pt x="1214205" y="1662624"/>
                </a:lnTo>
                <a:lnTo>
                  <a:pt x="1168184" y="1665885"/>
                </a:lnTo>
                <a:lnTo>
                  <a:pt x="1122160" y="1666930"/>
                </a:lnTo>
                <a:lnTo>
                  <a:pt x="1417428" y="1666930"/>
                </a:lnTo>
                <a:lnTo>
                  <a:pt x="1452691" y="1650904"/>
                </a:lnTo>
                <a:lnTo>
                  <a:pt x="1495289" y="1628719"/>
                </a:lnTo>
                <a:lnTo>
                  <a:pt x="1536166" y="1604558"/>
                </a:lnTo>
                <a:lnTo>
                  <a:pt x="1575299" y="1578497"/>
                </a:lnTo>
                <a:lnTo>
                  <a:pt x="1612663" y="1550613"/>
                </a:lnTo>
                <a:lnTo>
                  <a:pt x="1648236" y="1520982"/>
                </a:lnTo>
                <a:lnTo>
                  <a:pt x="1681992" y="1489681"/>
                </a:lnTo>
                <a:lnTo>
                  <a:pt x="1760412" y="1412550"/>
                </a:lnTo>
                <a:close/>
              </a:path>
            </a:pathLst>
          </a:custGeom>
          <a:solidFill>
            <a:srgbClr val="750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64435" y="3428624"/>
            <a:ext cx="3887470" cy="3843020"/>
          </a:xfrm>
          <a:custGeom>
            <a:avLst/>
            <a:gdLst/>
            <a:ahLst/>
            <a:cxnLst/>
            <a:rect l="l" t="t" r="r" b="b"/>
            <a:pathLst>
              <a:path w="1943735" h="1921510">
                <a:moveTo>
                  <a:pt x="900614" y="0"/>
                </a:moveTo>
                <a:lnTo>
                  <a:pt x="854558" y="1047"/>
                </a:lnTo>
                <a:lnTo>
                  <a:pt x="808513" y="4310"/>
                </a:lnTo>
                <a:lnTo>
                  <a:pt x="762551" y="9823"/>
                </a:lnTo>
                <a:lnTo>
                  <a:pt x="716746" y="17619"/>
                </a:lnTo>
                <a:lnTo>
                  <a:pt x="671170" y="27731"/>
                </a:lnTo>
                <a:lnTo>
                  <a:pt x="625898" y="40193"/>
                </a:lnTo>
                <a:lnTo>
                  <a:pt x="581003" y="55038"/>
                </a:lnTo>
                <a:lnTo>
                  <a:pt x="537067" y="72095"/>
                </a:lnTo>
                <a:lnTo>
                  <a:pt x="494635" y="91130"/>
                </a:lnTo>
                <a:lnTo>
                  <a:pt x="453737" y="112075"/>
                </a:lnTo>
                <a:lnTo>
                  <a:pt x="414401" y="134858"/>
                </a:lnTo>
                <a:lnTo>
                  <a:pt x="376657" y="159411"/>
                </a:lnTo>
                <a:lnTo>
                  <a:pt x="340532" y="185662"/>
                </a:lnTo>
                <a:lnTo>
                  <a:pt x="306056" y="213542"/>
                </a:lnTo>
                <a:lnTo>
                  <a:pt x="273257" y="242980"/>
                </a:lnTo>
                <a:lnTo>
                  <a:pt x="242164" y="273908"/>
                </a:lnTo>
                <a:lnTo>
                  <a:pt x="212806" y="306253"/>
                </a:lnTo>
                <a:lnTo>
                  <a:pt x="185211" y="339948"/>
                </a:lnTo>
                <a:lnTo>
                  <a:pt x="159408" y="374920"/>
                </a:lnTo>
                <a:lnTo>
                  <a:pt x="135426" y="411102"/>
                </a:lnTo>
                <a:lnTo>
                  <a:pt x="113293" y="448421"/>
                </a:lnTo>
                <a:lnTo>
                  <a:pt x="93039" y="486808"/>
                </a:lnTo>
                <a:lnTo>
                  <a:pt x="74691" y="526194"/>
                </a:lnTo>
                <a:lnTo>
                  <a:pt x="58279" y="566508"/>
                </a:lnTo>
                <a:lnTo>
                  <a:pt x="43831" y="607680"/>
                </a:lnTo>
                <a:lnTo>
                  <a:pt x="31376" y="649640"/>
                </a:lnTo>
                <a:lnTo>
                  <a:pt x="20942" y="692317"/>
                </a:lnTo>
                <a:lnTo>
                  <a:pt x="12559" y="735643"/>
                </a:lnTo>
                <a:lnTo>
                  <a:pt x="6255" y="779546"/>
                </a:lnTo>
                <a:lnTo>
                  <a:pt x="2059" y="823957"/>
                </a:lnTo>
                <a:lnTo>
                  <a:pt x="0" y="868806"/>
                </a:lnTo>
                <a:lnTo>
                  <a:pt x="105" y="914022"/>
                </a:lnTo>
                <a:lnTo>
                  <a:pt x="2404" y="959536"/>
                </a:lnTo>
                <a:lnTo>
                  <a:pt x="6926" y="1005277"/>
                </a:lnTo>
                <a:lnTo>
                  <a:pt x="13699" y="1051175"/>
                </a:lnTo>
                <a:lnTo>
                  <a:pt x="22752" y="1097161"/>
                </a:lnTo>
                <a:lnTo>
                  <a:pt x="34114" y="1143164"/>
                </a:lnTo>
                <a:lnTo>
                  <a:pt x="47813" y="1189114"/>
                </a:lnTo>
                <a:lnTo>
                  <a:pt x="63878" y="1234941"/>
                </a:lnTo>
                <a:lnTo>
                  <a:pt x="82338" y="1280575"/>
                </a:lnTo>
                <a:lnTo>
                  <a:pt x="102918" y="1325374"/>
                </a:lnTo>
                <a:lnTo>
                  <a:pt x="125394" y="1368829"/>
                </a:lnTo>
                <a:lnTo>
                  <a:pt x="149694" y="1410905"/>
                </a:lnTo>
                <a:lnTo>
                  <a:pt x="175743" y="1451570"/>
                </a:lnTo>
                <a:lnTo>
                  <a:pt x="203468" y="1490790"/>
                </a:lnTo>
                <a:lnTo>
                  <a:pt x="232797" y="1528532"/>
                </a:lnTo>
                <a:lnTo>
                  <a:pt x="263655" y="1564762"/>
                </a:lnTo>
                <a:lnTo>
                  <a:pt x="295970" y="1599445"/>
                </a:lnTo>
                <a:lnTo>
                  <a:pt x="329668" y="1632550"/>
                </a:lnTo>
                <a:lnTo>
                  <a:pt x="364675" y="1664043"/>
                </a:lnTo>
                <a:lnTo>
                  <a:pt x="400919" y="1693889"/>
                </a:lnTo>
                <a:lnTo>
                  <a:pt x="438327" y="1722056"/>
                </a:lnTo>
                <a:lnTo>
                  <a:pt x="476823" y="1748510"/>
                </a:lnTo>
                <a:lnTo>
                  <a:pt x="516337" y="1773217"/>
                </a:lnTo>
                <a:lnTo>
                  <a:pt x="556793" y="1796145"/>
                </a:lnTo>
                <a:lnTo>
                  <a:pt x="598120" y="1817259"/>
                </a:lnTo>
                <a:lnTo>
                  <a:pt x="640243" y="1836525"/>
                </a:lnTo>
                <a:lnTo>
                  <a:pt x="683089" y="1853912"/>
                </a:lnTo>
                <a:lnTo>
                  <a:pt x="726585" y="1869384"/>
                </a:lnTo>
                <a:lnTo>
                  <a:pt x="770657" y="1882909"/>
                </a:lnTo>
                <a:lnTo>
                  <a:pt x="815233" y="1894453"/>
                </a:lnTo>
                <a:lnTo>
                  <a:pt x="860239" y="1903982"/>
                </a:lnTo>
                <a:lnTo>
                  <a:pt x="905633" y="1911467"/>
                </a:lnTo>
                <a:lnTo>
                  <a:pt x="951246" y="1916863"/>
                </a:lnTo>
                <a:lnTo>
                  <a:pt x="997101" y="1920148"/>
                </a:lnTo>
                <a:lnTo>
                  <a:pt x="1043093" y="1921284"/>
                </a:lnTo>
                <a:lnTo>
                  <a:pt x="1089149" y="1920238"/>
                </a:lnTo>
                <a:lnTo>
                  <a:pt x="1135194" y="1916977"/>
                </a:lnTo>
                <a:lnTo>
                  <a:pt x="1181178" y="1911463"/>
                </a:lnTo>
                <a:lnTo>
                  <a:pt x="1226960" y="1903674"/>
                </a:lnTo>
                <a:lnTo>
                  <a:pt x="1272536" y="1893566"/>
                </a:lnTo>
                <a:lnTo>
                  <a:pt x="1317807" y="1881108"/>
                </a:lnTo>
                <a:lnTo>
                  <a:pt x="1362702" y="1866266"/>
                </a:lnTo>
                <a:lnTo>
                  <a:pt x="1406640" y="1849152"/>
                </a:lnTo>
                <a:lnTo>
                  <a:pt x="1449068" y="1830062"/>
                </a:lnTo>
                <a:lnTo>
                  <a:pt x="1489960" y="1809066"/>
                </a:lnTo>
                <a:lnTo>
                  <a:pt x="1529286" y="1786236"/>
                </a:lnTo>
                <a:lnTo>
                  <a:pt x="1567019" y="1761639"/>
                </a:lnTo>
                <a:lnTo>
                  <a:pt x="1603130" y="1735348"/>
                </a:lnTo>
                <a:lnTo>
                  <a:pt x="1637590" y="1707431"/>
                </a:lnTo>
                <a:lnTo>
                  <a:pt x="1670371" y="1677960"/>
                </a:lnTo>
                <a:lnTo>
                  <a:pt x="1701446" y="1647003"/>
                </a:lnTo>
                <a:lnTo>
                  <a:pt x="1730784" y="1614631"/>
                </a:lnTo>
                <a:lnTo>
                  <a:pt x="1758359" y="1580914"/>
                </a:lnTo>
                <a:lnTo>
                  <a:pt x="1784142" y="1545922"/>
                </a:lnTo>
                <a:lnTo>
                  <a:pt x="1808104" y="1509725"/>
                </a:lnTo>
                <a:lnTo>
                  <a:pt x="1830217" y="1472394"/>
                </a:lnTo>
                <a:lnTo>
                  <a:pt x="1850453" y="1433998"/>
                </a:lnTo>
                <a:lnTo>
                  <a:pt x="1868783" y="1394607"/>
                </a:lnTo>
                <a:lnTo>
                  <a:pt x="1885179" y="1354292"/>
                </a:lnTo>
                <a:lnTo>
                  <a:pt x="1899613" y="1313122"/>
                </a:lnTo>
                <a:lnTo>
                  <a:pt x="1912056" y="1271167"/>
                </a:lnTo>
                <a:lnTo>
                  <a:pt x="1922480" y="1228498"/>
                </a:lnTo>
                <a:lnTo>
                  <a:pt x="1930856" y="1185185"/>
                </a:lnTo>
                <a:lnTo>
                  <a:pt x="1937157" y="1141297"/>
                </a:lnTo>
                <a:lnTo>
                  <a:pt x="1941353" y="1096905"/>
                </a:lnTo>
                <a:lnTo>
                  <a:pt x="1943417" y="1052079"/>
                </a:lnTo>
                <a:lnTo>
                  <a:pt x="1943319" y="1006889"/>
                </a:lnTo>
                <a:lnTo>
                  <a:pt x="1941033" y="961404"/>
                </a:lnTo>
                <a:lnTo>
                  <a:pt x="1936529" y="915696"/>
                </a:lnTo>
                <a:lnTo>
                  <a:pt x="1929779" y="869834"/>
                </a:lnTo>
                <a:lnTo>
                  <a:pt x="1920754" y="823888"/>
                </a:lnTo>
                <a:lnTo>
                  <a:pt x="1909427" y="777927"/>
                </a:lnTo>
                <a:lnTo>
                  <a:pt x="1895769" y="732024"/>
                </a:lnTo>
                <a:lnTo>
                  <a:pt x="1879751" y="686246"/>
                </a:lnTo>
                <a:lnTo>
                  <a:pt x="1861346" y="640665"/>
                </a:lnTo>
                <a:lnTo>
                  <a:pt x="1840769" y="595871"/>
                </a:lnTo>
                <a:lnTo>
                  <a:pt x="1818296" y="552421"/>
                </a:lnTo>
                <a:lnTo>
                  <a:pt x="1793999" y="510348"/>
                </a:lnTo>
                <a:lnTo>
                  <a:pt x="1767953" y="469687"/>
                </a:lnTo>
                <a:lnTo>
                  <a:pt x="1740229" y="430470"/>
                </a:lnTo>
                <a:lnTo>
                  <a:pt x="1710903" y="392731"/>
                </a:lnTo>
                <a:lnTo>
                  <a:pt x="1680046" y="356504"/>
                </a:lnTo>
                <a:lnTo>
                  <a:pt x="1647733" y="321822"/>
                </a:lnTo>
                <a:lnTo>
                  <a:pt x="1614037" y="288719"/>
                </a:lnTo>
                <a:lnTo>
                  <a:pt x="1579030" y="257228"/>
                </a:lnTo>
                <a:lnTo>
                  <a:pt x="1542787" y="227383"/>
                </a:lnTo>
                <a:lnTo>
                  <a:pt x="1505381" y="199217"/>
                </a:lnTo>
                <a:lnTo>
                  <a:pt x="1466884" y="172764"/>
                </a:lnTo>
                <a:lnTo>
                  <a:pt x="1427371" y="148057"/>
                </a:lnTo>
                <a:lnTo>
                  <a:pt x="1386915" y="125130"/>
                </a:lnTo>
                <a:lnTo>
                  <a:pt x="1345589" y="104017"/>
                </a:lnTo>
                <a:lnTo>
                  <a:pt x="1303466" y="84750"/>
                </a:lnTo>
                <a:lnTo>
                  <a:pt x="1260620" y="67365"/>
                </a:lnTo>
                <a:lnTo>
                  <a:pt x="1217124" y="51893"/>
                </a:lnTo>
                <a:lnTo>
                  <a:pt x="1173052" y="38368"/>
                </a:lnTo>
                <a:lnTo>
                  <a:pt x="1128476" y="26825"/>
                </a:lnTo>
                <a:lnTo>
                  <a:pt x="1083470" y="17297"/>
                </a:lnTo>
                <a:lnTo>
                  <a:pt x="1038107" y="9816"/>
                </a:lnTo>
                <a:lnTo>
                  <a:pt x="992462" y="4418"/>
                </a:lnTo>
                <a:lnTo>
                  <a:pt x="946606" y="1134"/>
                </a:lnTo>
                <a:lnTo>
                  <a:pt x="900614" y="0"/>
                </a:lnTo>
                <a:close/>
              </a:path>
            </a:pathLst>
          </a:custGeom>
          <a:solidFill>
            <a:srgbClr val="D90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88045" y="3944238"/>
            <a:ext cx="2840990" cy="2809240"/>
          </a:xfrm>
          <a:custGeom>
            <a:avLst/>
            <a:gdLst/>
            <a:ahLst/>
            <a:cxnLst/>
            <a:rect l="l" t="t" r="r" b="b"/>
            <a:pathLst>
              <a:path w="1420495" h="1404620">
                <a:moveTo>
                  <a:pt x="653616" y="0"/>
                </a:moveTo>
                <a:lnTo>
                  <a:pt x="607362" y="1759"/>
                </a:lnTo>
                <a:lnTo>
                  <a:pt x="561177" y="6611"/>
                </a:lnTo>
                <a:lnTo>
                  <a:pt x="515201" y="14620"/>
                </a:lnTo>
                <a:lnTo>
                  <a:pt x="469572" y="25850"/>
                </a:lnTo>
                <a:lnTo>
                  <a:pt x="424432" y="40366"/>
                </a:lnTo>
                <a:lnTo>
                  <a:pt x="380532" y="57937"/>
                </a:lnTo>
                <a:lnTo>
                  <a:pt x="338736" y="78199"/>
                </a:lnTo>
                <a:lnTo>
                  <a:pt x="299096" y="101021"/>
                </a:lnTo>
                <a:lnTo>
                  <a:pt x="261668" y="126269"/>
                </a:lnTo>
                <a:lnTo>
                  <a:pt x="226504" y="153809"/>
                </a:lnTo>
                <a:lnTo>
                  <a:pt x="193660" y="183510"/>
                </a:lnTo>
                <a:lnTo>
                  <a:pt x="163187" y="215237"/>
                </a:lnTo>
                <a:lnTo>
                  <a:pt x="135142" y="248859"/>
                </a:lnTo>
                <a:lnTo>
                  <a:pt x="109576" y="284241"/>
                </a:lnTo>
                <a:lnTo>
                  <a:pt x="86545" y="321252"/>
                </a:lnTo>
                <a:lnTo>
                  <a:pt x="66102" y="359757"/>
                </a:lnTo>
                <a:lnTo>
                  <a:pt x="48302" y="399624"/>
                </a:lnTo>
                <a:lnTo>
                  <a:pt x="33197" y="440720"/>
                </a:lnTo>
                <a:lnTo>
                  <a:pt x="20842" y="482912"/>
                </a:lnTo>
                <a:lnTo>
                  <a:pt x="11291" y="526066"/>
                </a:lnTo>
                <a:lnTo>
                  <a:pt x="4598" y="570051"/>
                </a:lnTo>
                <a:lnTo>
                  <a:pt x="816" y="614732"/>
                </a:lnTo>
                <a:lnTo>
                  <a:pt x="0" y="659977"/>
                </a:lnTo>
                <a:lnTo>
                  <a:pt x="2203" y="705652"/>
                </a:lnTo>
                <a:lnTo>
                  <a:pt x="7479" y="751626"/>
                </a:lnTo>
                <a:lnTo>
                  <a:pt x="15882" y="797764"/>
                </a:lnTo>
                <a:lnTo>
                  <a:pt x="27467" y="843934"/>
                </a:lnTo>
                <a:lnTo>
                  <a:pt x="42286" y="890003"/>
                </a:lnTo>
                <a:lnTo>
                  <a:pt x="60394" y="935837"/>
                </a:lnTo>
                <a:lnTo>
                  <a:pt x="81498" y="980600"/>
                </a:lnTo>
                <a:lnTo>
                  <a:pt x="105180" y="1023494"/>
                </a:lnTo>
                <a:lnTo>
                  <a:pt x="131299" y="1064455"/>
                </a:lnTo>
                <a:lnTo>
                  <a:pt x="159718" y="1103418"/>
                </a:lnTo>
                <a:lnTo>
                  <a:pt x="190296" y="1140319"/>
                </a:lnTo>
                <a:lnTo>
                  <a:pt x="222895" y="1175094"/>
                </a:lnTo>
                <a:lnTo>
                  <a:pt x="257374" y="1207677"/>
                </a:lnTo>
                <a:lnTo>
                  <a:pt x="293595" y="1238006"/>
                </a:lnTo>
                <a:lnTo>
                  <a:pt x="331419" y="1266014"/>
                </a:lnTo>
                <a:lnTo>
                  <a:pt x="370705" y="1291639"/>
                </a:lnTo>
                <a:lnTo>
                  <a:pt x="411316" y="1314815"/>
                </a:lnTo>
                <a:lnTo>
                  <a:pt x="453110" y="1335478"/>
                </a:lnTo>
                <a:lnTo>
                  <a:pt x="495950" y="1353564"/>
                </a:lnTo>
                <a:lnTo>
                  <a:pt x="539696" y="1369008"/>
                </a:lnTo>
                <a:lnTo>
                  <a:pt x="584208" y="1381746"/>
                </a:lnTo>
                <a:lnTo>
                  <a:pt x="629347" y="1391714"/>
                </a:lnTo>
                <a:lnTo>
                  <a:pt x="674974" y="1398847"/>
                </a:lnTo>
                <a:lnTo>
                  <a:pt x="720949" y="1403081"/>
                </a:lnTo>
                <a:lnTo>
                  <a:pt x="767134" y="1404351"/>
                </a:lnTo>
                <a:lnTo>
                  <a:pt x="813388" y="1402593"/>
                </a:lnTo>
                <a:lnTo>
                  <a:pt x="859573" y="1397743"/>
                </a:lnTo>
                <a:lnTo>
                  <a:pt x="905549" y="1389737"/>
                </a:lnTo>
                <a:lnTo>
                  <a:pt x="951178" y="1378509"/>
                </a:lnTo>
                <a:lnTo>
                  <a:pt x="996318" y="1363995"/>
                </a:lnTo>
                <a:lnTo>
                  <a:pt x="1040139" y="1346502"/>
                </a:lnTo>
                <a:lnTo>
                  <a:pt x="1081863" y="1326303"/>
                </a:lnTo>
                <a:lnTo>
                  <a:pt x="1121437" y="1303532"/>
                </a:lnTo>
                <a:lnTo>
                  <a:pt x="1158807" y="1278324"/>
                </a:lnTo>
                <a:lnTo>
                  <a:pt x="1193918" y="1250812"/>
                </a:lnTo>
                <a:lnTo>
                  <a:pt x="1226718" y="1221130"/>
                </a:lnTo>
                <a:lnTo>
                  <a:pt x="1257152" y="1189411"/>
                </a:lnTo>
                <a:lnTo>
                  <a:pt x="1285166" y="1155791"/>
                </a:lnTo>
                <a:lnTo>
                  <a:pt x="1310707" y="1120403"/>
                </a:lnTo>
                <a:lnTo>
                  <a:pt x="1333721" y="1083381"/>
                </a:lnTo>
                <a:lnTo>
                  <a:pt x="1354153" y="1044858"/>
                </a:lnTo>
                <a:lnTo>
                  <a:pt x="1371950" y="1004969"/>
                </a:lnTo>
                <a:lnTo>
                  <a:pt x="1387058" y="963848"/>
                </a:lnTo>
                <a:lnTo>
                  <a:pt x="1399422" y="921628"/>
                </a:lnTo>
                <a:lnTo>
                  <a:pt x="1408990" y="878443"/>
                </a:lnTo>
                <a:lnTo>
                  <a:pt x="1415708" y="834429"/>
                </a:lnTo>
                <a:lnTo>
                  <a:pt x="1419521" y="789717"/>
                </a:lnTo>
                <a:lnTo>
                  <a:pt x="1420375" y="744443"/>
                </a:lnTo>
                <a:lnTo>
                  <a:pt x="1418217" y="698740"/>
                </a:lnTo>
                <a:lnTo>
                  <a:pt x="1412993" y="652742"/>
                </a:lnTo>
                <a:lnTo>
                  <a:pt x="1404648" y="606583"/>
                </a:lnTo>
                <a:lnTo>
                  <a:pt x="1393130" y="560397"/>
                </a:lnTo>
                <a:lnTo>
                  <a:pt x="1378384" y="514319"/>
                </a:lnTo>
                <a:lnTo>
                  <a:pt x="1360355" y="468481"/>
                </a:lnTo>
                <a:lnTo>
                  <a:pt x="1339252" y="423721"/>
                </a:lnTo>
                <a:lnTo>
                  <a:pt x="1315570" y="380829"/>
                </a:lnTo>
                <a:lnTo>
                  <a:pt x="1289451" y="339871"/>
                </a:lnTo>
                <a:lnTo>
                  <a:pt x="1261032" y="300910"/>
                </a:lnTo>
                <a:lnTo>
                  <a:pt x="1230454" y="264012"/>
                </a:lnTo>
                <a:lnTo>
                  <a:pt x="1197855" y="229239"/>
                </a:lnTo>
                <a:lnTo>
                  <a:pt x="1163376" y="196657"/>
                </a:lnTo>
                <a:lnTo>
                  <a:pt x="1127155" y="166331"/>
                </a:lnTo>
                <a:lnTo>
                  <a:pt x="1089331" y="138323"/>
                </a:lnTo>
                <a:lnTo>
                  <a:pt x="1050045" y="112700"/>
                </a:lnTo>
                <a:lnTo>
                  <a:pt x="1009434" y="89526"/>
                </a:lnTo>
                <a:lnTo>
                  <a:pt x="967640" y="68864"/>
                </a:lnTo>
                <a:lnTo>
                  <a:pt x="924800" y="50779"/>
                </a:lnTo>
                <a:lnTo>
                  <a:pt x="881054" y="35336"/>
                </a:lnTo>
                <a:lnTo>
                  <a:pt x="836542" y="22599"/>
                </a:lnTo>
                <a:lnTo>
                  <a:pt x="791403" y="12632"/>
                </a:lnTo>
                <a:lnTo>
                  <a:pt x="745776" y="5501"/>
                </a:lnTo>
                <a:lnTo>
                  <a:pt x="699801" y="1268"/>
                </a:lnTo>
                <a:lnTo>
                  <a:pt x="653616" y="0"/>
                </a:lnTo>
                <a:close/>
              </a:path>
            </a:pathLst>
          </a:custGeom>
          <a:solidFill>
            <a:srgbClr val="F8F4F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24279" y="4376315"/>
            <a:ext cx="1967230" cy="1945638"/>
          </a:xfrm>
          <a:custGeom>
            <a:avLst/>
            <a:gdLst/>
            <a:ahLst/>
            <a:cxnLst/>
            <a:rect l="l" t="t" r="r" b="b"/>
            <a:pathLst>
              <a:path w="983614" h="972819">
                <a:moveTo>
                  <a:pt x="473599" y="0"/>
                </a:moveTo>
                <a:lnTo>
                  <a:pt x="428339" y="418"/>
                </a:lnTo>
                <a:lnTo>
                  <a:pt x="383120" y="5078"/>
                </a:lnTo>
                <a:lnTo>
                  <a:pt x="338213" y="14105"/>
                </a:lnTo>
                <a:lnTo>
                  <a:pt x="293890" y="27622"/>
                </a:lnTo>
                <a:lnTo>
                  <a:pt x="251379" y="45335"/>
                </a:lnTo>
                <a:lnTo>
                  <a:pt x="211795" y="66696"/>
                </a:lnTo>
                <a:lnTo>
                  <a:pt x="175246" y="91445"/>
                </a:lnTo>
                <a:lnTo>
                  <a:pt x="141837" y="119322"/>
                </a:lnTo>
                <a:lnTo>
                  <a:pt x="111674" y="150066"/>
                </a:lnTo>
                <a:lnTo>
                  <a:pt x="84864" y="183417"/>
                </a:lnTo>
                <a:lnTo>
                  <a:pt x="61514" y="219115"/>
                </a:lnTo>
                <a:lnTo>
                  <a:pt x="41729" y="256899"/>
                </a:lnTo>
                <a:lnTo>
                  <a:pt x="25615" y="296510"/>
                </a:lnTo>
                <a:lnTo>
                  <a:pt x="13279" y="337686"/>
                </a:lnTo>
                <a:lnTo>
                  <a:pt x="4827" y="380169"/>
                </a:lnTo>
                <a:lnTo>
                  <a:pt x="365" y="423697"/>
                </a:lnTo>
                <a:lnTo>
                  <a:pt x="0" y="468010"/>
                </a:lnTo>
                <a:lnTo>
                  <a:pt x="3837" y="512848"/>
                </a:lnTo>
                <a:lnTo>
                  <a:pt x="11983" y="557952"/>
                </a:lnTo>
                <a:lnTo>
                  <a:pt x="24544" y="603059"/>
                </a:lnTo>
                <a:lnTo>
                  <a:pt x="41626" y="647911"/>
                </a:lnTo>
                <a:lnTo>
                  <a:pt x="62723" y="691388"/>
                </a:lnTo>
                <a:lnTo>
                  <a:pt x="87307" y="732232"/>
                </a:lnTo>
                <a:lnTo>
                  <a:pt x="115107" y="770318"/>
                </a:lnTo>
                <a:lnTo>
                  <a:pt x="145851" y="805523"/>
                </a:lnTo>
                <a:lnTo>
                  <a:pt x="179268" y="837724"/>
                </a:lnTo>
                <a:lnTo>
                  <a:pt x="215087" y="866795"/>
                </a:lnTo>
                <a:lnTo>
                  <a:pt x="253036" y="892614"/>
                </a:lnTo>
                <a:lnTo>
                  <a:pt x="292843" y="915057"/>
                </a:lnTo>
                <a:lnTo>
                  <a:pt x="334238" y="933999"/>
                </a:lnTo>
                <a:lnTo>
                  <a:pt x="376949" y="949317"/>
                </a:lnTo>
                <a:lnTo>
                  <a:pt x="420704" y="960888"/>
                </a:lnTo>
                <a:lnTo>
                  <a:pt x="465233" y="968587"/>
                </a:lnTo>
                <a:lnTo>
                  <a:pt x="510263" y="972291"/>
                </a:lnTo>
                <a:lnTo>
                  <a:pt x="555523" y="971875"/>
                </a:lnTo>
                <a:lnTo>
                  <a:pt x="600742" y="967217"/>
                </a:lnTo>
                <a:lnTo>
                  <a:pt x="645649" y="958191"/>
                </a:lnTo>
                <a:lnTo>
                  <a:pt x="689972" y="944676"/>
                </a:lnTo>
                <a:lnTo>
                  <a:pt x="732375" y="926962"/>
                </a:lnTo>
                <a:lnTo>
                  <a:pt x="771863" y="905601"/>
                </a:lnTo>
                <a:lnTo>
                  <a:pt x="808331" y="880852"/>
                </a:lnTo>
                <a:lnTo>
                  <a:pt x="841673" y="852975"/>
                </a:lnTo>
                <a:lnTo>
                  <a:pt x="871781" y="822231"/>
                </a:lnTo>
                <a:lnTo>
                  <a:pt x="898550" y="788880"/>
                </a:lnTo>
                <a:lnTo>
                  <a:pt x="921873" y="753183"/>
                </a:lnTo>
                <a:lnTo>
                  <a:pt x="941645" y="715398"/>
                </a:lnTo>
                <a:lnTo>
                  <a:pt x="957758" y="675788"/>
                </a:lnTo>
                <a:lnTo>
                  <a:pt x="970108" y="634611"/>
                </a:lnTo>
                <a:lnTo>
                  <a:pt x="978587" y="592128"/>
                </a:lnTo>
                <a:lnTo>
                  <a:pt x="983090" y="548600"/>
                </a:lnTo>
                <a:lnTo>
                  <a:pt x="983510" y="504287"/>
                </a:lnTo>
                <a:lnTo>
                  <a:pt x="979740" y="459449"/>
                </a:lnTo>
                <a:lnTo>
                  <a:pt x="971676" y="414346"/>
                </a:lnTo>
                <a:lnTo>
                  <a:pt x="959210" y="369238"/>
                </a:lnTo>
                <a:lnTo>
                  <a:pt x="942236" y="324386"/>
                </a:lnTo>
                <a:lnTo>
                  <a:pt x="921139" y="280900"/>
                </a:lnTo>
                <a:lnTo>
                  <a:pt x="896555" y="240050"/>
                </a:lnTo>
                <a:lnTo>
                  <a:pt x="868755" y="201959"/>
                </a:lnTo>
                <a:lnTo>
                  <a:pt x="838011" y="166751"/>
                </a:lnTo>
                <a:lnTo>
                  <a:pt x="804594" y="134549"/>
                </a:lnTo>
                <a:lnTo>
                  <a:pt x="768775" y="105478"/>
                </a:lnTo>
                <a:lnTo>
                  <a:pt x="730826" y="79660"/>
                </a:lnTo>
                <a:lnTo>
                  <a:pt x="691019" y="57219"/>
                </a:lnTo>
                <a:lnTo>
                  <a:pt x="649624" y="38279"/>
                </a:lnTo>
                <a:lnTo>
                  <a:pt x="606913" y="22963"/>
                </a:lnTo>
                <a:lnTo>
                  <a:pt x="563158" y="11396"/>
                </a:lnTo>
                <a:lnTo>
                  <a:pt x="518629" y="3700"/>
                </a:lnTo>
                <a:lnTo>
                  <a:pt x="473599" y="0"/>
                </a:lnTo>
                <a:close/>
              </a:path>
            </a:pathLst>
          </a:custGeom>
          <a:solidFill>
            <a:srgbClr val="F1313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91639" y="4739711"/>
            <a:ext cx="1233170" cy="1220470"/>
          </a:xfrm>
          <a:custGeom>
            <a:avLst/>
            <a:gdLst/>
            <a:ahLst/>
            <a:cxnLst/>
            <a:rect l="l" t="t" r="r" b="b"/>
            <a:pathLst>
              <a:path w="616585" h="610235">
                <a:moveTo>
                  <a:pt x="270968" y="0"/>
                </a:moveTo>
                <a:lnTo>
                  <a:pt x="227192" y="5263"/>
                </a:lnTo>
                <a:lnTo>
                  <a:pt x="184054" y="17169"/>
                </a:lnTo>
                <a:lnTo>
                  <a:pt x="139802" y="37426"/>
                </a:lnTo>
                <a:lnTo>
                  <a:pt x="100981" y="63953"/>
                </a:lnTo>
                <a:lnTo>
                  <a:pt x="67924" y="95958"/>
                </a:lnTo>
                <a:lnTo>
                  <a:pt x="40964" y="132648"/>
                </a:lnTo>
                <a:lnTo>
                  <a:pt x="20435" y="173229"/>
                </a:lnTo>
                <a:lnTo>
                  <a:pt x="6669" y="216908"/>
                </a:lnTo>
                <a:lnTo>
                  <a:pt x="0" y="262893"/>
                </a:lnTo>
                <a:lnTo>
                  <a:pt x="760" y="310391"/>
                </a:lnTo>
                <a:lnTo>
                  <a:pt x="9284" y="358607"/>
                </a:lnTo>
                <a:lnTo>
                  <a:pt x="25905" y="406750"/>
                </a:lnTo>
                <a:lnTo>
                  <a:pt x="47169" y="448153"/>
                </a:lnTo>
                <a:lnTo>
                  <a:pt x="73472" y="485537"/>
                </a:lnTo>
                <a:lnTo>
                  <a:pt x="104181" y="518610"/>
                </a:lnTo>
                <a:lnTo>
                  <a:pt x="138661" y="547082"/>
                </a:lnTo>
                <a:lnTo>
                  <a:pt x="176281" y="570661"/>
                </a:lnTo>
                <a:lnTo>
                  <a:pt x="216406" y="589054"/>
                </a:lnTo>
                <a:lnTo>
                  <a:pt x="258404" y="601971"/>
                </a:lnTo>
                <a:lnTo>
                  <a:pt x="301640" y="609120"/>
                </a:lnTo>
                <a:lnTo>
                  <a:pt x="345482" y="610208"/>
                </a:lnTo>
                <a:lnTo>
                  <a:pt x="389296" y="604945"/>
                </a:lnTo>
                <a:lnTo>
                  <a:pt x="432449" y="593039"/>
                </a:lnTo>
                <a:lnTo>
                  <a:pt x="476524" y="572751"/>
                </a:lnTo>
                <a:lnTo>
                  <a:pt x="515208" y="546171"/>
                </a:lnTo>
                <a:lnTo>
                  <a:pt x="548167" y="514102"/>
                </a:lnTo>
                <a:lnTo>
                  <a:pt x="575068" y="477348"/>
                </a:lnTo>
                <a:lnTo>
                  <a:pt x="595578" y="436713"/>
                </a:lnTo>
                <a:lnTo>
                  <a:pt x="609363" y="393001"/>
                </a:lnTo>
                <a:lnTo>
                  <a:pt x="616091" y="347016"/>
                </a:lnTo>
                <a:lnTo>
                  <a:pt x="615428" y="299561"/>
                </a:lnTo>
                <a:lnTo>
                  <a:pt x="607042" y="251440"/>
                </a:lnTo>
                <a:lnTo>
                  <a:pt x="590598" y="203457"/>
                </a:lnTo>
                <a:lnTo>
                  <a:pt x="569186" y="162055"/>
                </a:lnTo>
                <a:lnTo>
                  <a:pt x="542792" y="124671"/>
                </a:lnTo>
                <a:lnTo>
                  <a:pt x="512039" y="91597"/>
                </a:lnTo>
                <a:lnTo>
                  <a:pt x="477552" y="63125"/>
                </a:lnTo>
                <a:lnTo>
                  <a:pt x="439956" y="39547"/>
                </a:lnTo>
                <a:lnTo>
                  <a:pt x="399875" y="21153"/>
                </a:lnTo>
                <a:lnTo>
                  <a:pt x="357934" y="8237"/>
                </a:lnTo>
                <a:lnTo>
                  <a:pt x="314756" y="1088"/>
                </a:lnTo>
                <a:lnTo>
                  <a:pt x="270968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58996" y="5002060"/>
            <a:ext cx="698500" cy="693420"/>
          </a:xfrm>
          <a:custGeom>
            <a:avLst/>
            <a:gdLst/>
            <a:ahLst/>
            <a:cxnLst/>
            <a:rect l="l" t="t" r="r" b="b"/>
            <a:pathLst>
              <a:path w="349250" h="346710">
                <a:moveTo>
                  <a:pt x="149277" y="0"/>
                </a:moveTo>
                <a:lnTo>
                  <a:pt x="103999" y="9551"/>
                </a:lnTo>
                <a:lnTo>
                  <a:pt x="63731" y="30806"/>
                </a:lnTo>
                <a:lnTo>
                  <a:pt x="32393" y="61164"/>
                </a:lnTo>
                <a:lnTo>
                  <a:pt x="10858" y="98498"/>
                </a:lnTo>
                <a:lnTo>
                  <a:pt x="0" y="140683"/>
                </a:lnTo>
                <a:lnTo>
                  <a:pt x="692" y="185593"/>
                </a:lnTo>
                <a:lnTo>
                  <a:pt x="13807" y="231102"/>
                </a:lnTo>
                <a:lnTo>
                  <a:pt x="38376" y="272492"/>
                </a:lnTo>
                <a:lnTo>
                  <a:pt x="71447" y="305768"/>
                </a:lnTo>
                <a:lnTo>
                  <a:pt x="110838" y="329894"/>
                </a:lnTo>
                <a:lnTo>
                  <a:pt x="154372" y="343833"/>
                </a:lnTo>
                <a:lnTo>
                  <a:pt x="199868" y="346547"/>
                </a:lnTo>
                <a:lnTo>
                  <a:pt x="245145" y="337000"/>
                </a:lnTo>
                <a:lnTo>
                  <a:pt x="285413" y="315725"/>
                </a:lnTo>
                <a:lnTo>
                  <a:pt x="316752" y="285362"/>
                </a:lnTo>
                <a:lnTo>
                  <a:pt x="338287" y="248032"/>
                </a:lnTo>
                <a:lnTo>
                  <a:pt x="349145" y="205855"/>
                </a:lnTo>
                <a:lnTo>
                  <a:pt x="348453" y="160954"/>
                </a:lnTo>
                <a:lnTo>
                  <a:pt x="335337" y="115448"/>
                </a:lnTo>
                <a:lnTo>
                  <a:pt x="310768" y="74040"/>
                </a:lnTo>
                <a:lnTo>
                  <a:pt x="277698" y="40758"/>
                </a:lnTo>
                <a:lnTo>
                  <a:pt x="238306" y="16636"/>
                </a:lnTo>
                <a:lnTo>
                  <a:pt x="194772" y="2705"/>
                </a:lnTo>
                <a:lnTo>
                  <a:pt x="149277" y="0"/>
                </a:lnTo>
                <a:close/>
              </a:path>
            </a:pathLst>
          </a:custGeom>
          <a:solidFill>
            <a:srgbClr val="F1313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08632" y="3493411"/>
            <a:ext cx="2786380" cy="1962150"/>
          </a:xfrm>
          <a:custGeom>
            <a:avLst/>
            <a:gdLst/>
            <a:ahLst/>
            <a:cxnLst/>
            <a:rect l="l" t="t" r="r" b="b"/>
            <a:pathLst>
              <a:path w="1393189" h="981075">
                <a:moveTo>
                  <a:pt x="1358136" y="0"/>
                </a:moveTo>
                <a:lnTo>
                  <a:pt x="18065" y="902420"/>
                </a:lnTo>
                <a:lnTo>
                  <a:pt x="0" y="930297"/>
                </a:lnTo>
                <a:lnTo>
                  <a:pt x="132" y="946842"/>
                </a:lnTo>
                <a:lnTo>
                  <a:pt x="6948" y="962590"/>
                </a:lnTo>
                <a:lnTo>
                  <a:pt x="19382" y="974515"/>
                </a:lnTo>
                <a:lnTo>
                  <a:pt x="34816" y="980692"/>
                </a:lnTo>
                <a:lnTo>
                  <a:pt x="51343" y="980747"/>
                </a:lnTo>
                <a:lnTo>
                  <a:pt x="67058" y="974308"/>
                </a:lnTo>
                <a:lnTo>
                  <a:pt x="1374866" y="78183"/>
                </a:lnTo>
                <a:lnTo>
                  <a:pt x="1386811" y="65747"/>
                </a:lnTo>
                <a:lnTo>
                  <a:pt x="1392932" y="50312"/>
                </a:lnTo>
                <a:lnTo>
                  <a:pt x="1392799" y="33783"/>
                </a:lnTo>
                <a:lnTo>
                  <a:pt x="1385983" y="18067"/>
                </a:lnTo>
                <a:lnTo>
                  <a:pt x="1373556" y="6121"/>
                </a:lnTo>
                <a:lnTo>
                  <a:pt x="1358136" y="0"/>
                </a:lnTo>
                <a:close/>
              </a:path>
            </a:pathLst>
          </a:custGeom>
          <a:solidFill>
            <a:srgbClr val="C0907D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23749" y="2950407"/>
            <a:ext cx="849630" cy="1144270"/>
          </a:xfrm>
          <a:custGeom>
            <a:avLst/>
            <a:gdLst/>
            <a:ahLst/>
            <a:cxnLst/>
            <a:rect l="l" t="t" r="r" b="b"/>
            <a:pathLst>
              <a:path w="424814" h="572135">
                <a:moveTo>
                  <a:pt x="410468" y="0"/>
                </a:moveTo>
                <a:lnTo>
                  <a:pt x="220872" y="174854"/>
                </a:lnTo>
                <a:lnTo>
                  <a:pt x="93713" y="361962"/>
                </a:lnTo>
                <a:lnTo>
                  <a:pt x="22315" y="511075"/>
                </a:lnTo>
                <a:lnTo>
                  <a:pt x="0" y="571946"/>
                </a:lnTo>
                <a:lnTo>
                  <a:pt x="359575" y="321826"/>
                </a:lnTo>
                <a:lnTo>
                  <a:pt x="424201" y="275181"/>
                </a:lnTo>
                <a:lnTo>
                  <a:pt x="411921" y="235131"/>
                </a:lnTo>
                <a:lnTo>
                  <a:pt x="406835" y="181019"/>
                </a:lnTo>
                <a:lnTo>
                  <a:pt x="406544" y="121648"/>
                </a:lnTo>
                <a:lnTo>
                  <a:pt x="408651" y="65820"/>
                </a:lnTo>
                <a:lnTo>
                  <a:pt x="410758" y="22336"/>
                </a:lnTo>
                <a:lnTo>
                  <a:pt x="410468" y="0"/>
                </a:lnTo>
                <a:close/>
              </a:path>
            </a:pathLst>
          </a:custGeom>
          <a:solidFill>
            <a:srgbClr val="00618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77375" y="3652395"/>
            <a:ext cx="1357630" cy="593090"/>
          </a:xfrm>
          <a:custGeom>
            <a:avLst/>
            <a:gdLst/>
            <a:ahLst/>
            <a:cxnLst/>
            <a:rect l="l" t="t" r="r" b="b"/>
            <a:pathLst>
              <a:path w="678814" h="296544">
                <a:moveTo>
                  <a:pt x="424800" y="0"/>
                </a:moveTo>
                <a:lnTo>
                  <a:pt x="358701" y="44887"/>
                </a:lnTo>
                <a:lnTo>
                  <a:pt x="0" y="296110"/>
                </a:lnTo>
                <a:lnTo>
                  <a:pt x="64735" y="296204"/>
                </a:lnTo>
                <a:lnTo>
                  <a:pt x="229164" y="280672"/>
                </a:lnTo>
                <a:lnTo>
                  <a:pt x="448618" y="225797"/>
                </a:lnTo>
                <a:lnTo>
                  <a:pt x="678427" y="107859"/>
                </a:lnTo>
                <a:lnTo>
                  <a:pt x="657551" y="99821"/>
                </a:lnTo>
                <a:lnTo>
                  <a:pt x="616015" y="86715"/>
                </a:lnTo>
                <a:lnTo>
                  <a:pt x="562895" y="69360"/>
                </a:lnTo>
                <a:lnTo>
                  <a:pt x="507268" y="48577"/>
                </a:lnTo>
                <a:lnTo>
                  <a:pt x="458211" y="25184"/>
                </a:lnTo>
                <a:lnTo>
                  <a:pt x="424800" y="0"/>
                </a:lnTo>
                <a:close/>
              </a:path>
            </a:pathLst>
          </a:custGeom>
          <a:solidFill>
            <a:srgbClr val="0E567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70243" y="2271675"/>
            <a:ext cx="1121410" cy="672748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750">
              <a:spcBef>
                <a:spcPts val="200"/>
              </a:spcBef>
            </a:pPr>
            <a:r>
              <a:rPr sz="7200" dirty="0">
                <a:solidFill>
                  <a:srgbClr val="FFFFFF"/>
                </a:solidFill>
                <a:latin typeface="Segoe UI"/>
                <a:cs typeface="Segoe UI"/>
              </a:rPr>
              <a:t>01</a:t>
            </a:r>
            <a:endParaRPr sz="7200">
              <a:solidFill>
                <a:prstClr val="black"/>
              </a:solidFill>
              <a:latin typeface="Segoe UI"/>
              <a:cs typeface="Segoe UI"/>
            </a:endParaRPr>
          </a:p>
          <a:p>
            <a:pPr marL="25400">
              <a:spcBef>
                <a:spcPts val="7430"/>
              </a:spcBef>
            </a:pPr>
            <a:r>
              <a:rPr sz="7200" dirty="0">
                <a:solidFill>
                  <a:srgbClr val="FFFFFF"/>
                </a:solidFill>
                <a:latin typeface="Segoe UI"/>
                <a:cs typeface="Segoe UI"/>
              </a:rPr>
              <a:t>02</a:t>
            </a:r>
            <a:endParaRPr sz="7200">
              <a:solidFill>
                <a:prstClr val="black"/>
              </a:solidFill>
              <a:latin typeface="Segoe UI"/>
              <a:cs typeface="Segoe UI"/>
            </a:endParaRPr>
          </a:p>
          <a:p>
            <a:pPr marL="68580">
              <a:spcBef>
                <a:spcPts val="5690"/>
              </a:spcBef>
            </a:pPr>
            <a:r>
              <a:rPr sz="7200" dirty="0">
                <a:solidFill>
                  <a:srgbClr val="FFFFFF"/>
                </a:solidFill>
                <a:latin typeface="Segoe UI"/>
                <a:cs typeface="Segoe UI"/>
              </a:rPr>
              <a:t>03</a:t>
            </a:r>
            <a:endParaRPr sz="7200">
              <a:solidFill>
                <a:prstClr val="black"/>
              </a:solidFill>
              <a:latin typeface="Segoe UI"/>
              <a:cs typeface="Segoe UI"/>
            </a:endParaRPr>
          </a:p>
          <a:p>
            <a:pPr marL="107950">
              <a:spcBef>
                <a:spcPts val="4580"/>
              </a:spcBef>
            </a:pPr>
            <a:r>
              <a:rPr sz="7200" dirty="0">
                <a:solidFill>
                  <a:srgbClr val="FFFFFF"/>
                </a:solidFill>
                <a:latin typeface="Segoe UI"/>
                <a:cs typeface="Segoe UI"/>
              </a:rPr>
              <a:t>04</a:t>
            </a:r>
            <a:endParaRPr sz="7200">
              <a:solidFill>
                <a:prstClr val="black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9107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3886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Problems </a:t>
            </a:r>
            <a:r>
              <a:rPr sz="5600" spc="-10" dirty="0">
                <a:solidFill>
                  <a:srgbClr val="095A82"/>
                </a:solidFill>
              </a:rPr>
              <a:t>with Existing</a:t>
            </a:r>
            <a:r>
              <a:rPr sz="5600" spc="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Blockchains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133854" y="1865374"/>
            <a:ext cx="14578584" cy="7555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8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54978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1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Goals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954024" y="2691382"/>
            <a:ext cx="3342132" cy="598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1183" y="2651760"/>
            <a:ext cx="3148582" cy="3151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7199" y="5506210"/>
            <a:ext cx="2724150" cy="261097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5080" algn="ctr">
              <a:spcBef>
                <a:spcPts val="200"/>
              </a:spcBef>
            </a:pPr>
            <a:r>
              <a:rPr sz="2400" spc="-20" dirty="0">
                <a:solidFill>
                  <a:srgbClr val="7E7E7E"/>
                </a:solidFill>
                <a:cs typeface="Calibri"/>
              </a:rPr>
              <a:t>Create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enterprise  grade, </a:t>
            </a:r>
            <a:r>
              <a:rPr sz="2400" dirty="0">
                <a:solidFill>
                  <a:srgbClr val="7E7E7E"/>
                </a:solidFill>
                <a:cs typeface="Calibri"/>
              </a:rPr>
              <a:t>open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source,  distributed ledger  </a:t>
            </a:r>
            <a:r>
              <a:rPr sz="2400" spc="-20" dirty="0">
                <a:solidFill>
                  <a:srgbClr val="7E7E7E"/>
                </a:solidFill>
                <a:cs typeface="Calibri"/>
              </a:rPr>
              <a:t>frameworks </a:t>
            </a:r>
            <a:r>
              <a:rPr sz="2400" dirty="0">
                <a:solidFill>
                  <a:srgbClr val="7E7E7E"/>
                </a:solidFill>
                <a:cs typeface="Calibri"/>
              </a:rPr>
              <a:t>and</a:t>
            </a:r>
            <a:r>
              <a:rPr sz="2400" spc="-140" dirty="0">
                <a:solidFill>
                  <a:srgbClr val="7E7E7E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code  </a:t>
            </a:r>
            <a:r>
              <a:rPr sz="2400" dirty="0">
                <a:solidFill>
                  <a:srgbClr val="7E7E7E"/>
                </a:solidFill>
                <a:cs typeface="Calibri"/>
              </a:rPr>
              <a:t>bases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149860" marR="130810" algn="ctr"/>
            <a:r>
              <a:rPr sz="2400" spc="-10" dirty="0">
                <a:solidFill>
                  <a:srgbClr val="7E7E7E"/>
                </a:solidFill>
                <a:cs typeface="Calibri"/>
              </a:rPr>
              <a:t>to support</a:t>
            </a:r>
            <a:r>
              <a:rPr sz="2400" spc="-150" dirty="0">
                <a:solidFill>
                  <a:srgbClr val="7E7E7E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business  transactions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37889" y="2648711"/>
            <a:ext cx="3122674" cy="6030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6654" y="2791966"/>
            <a:ext cx="2871216" cy="28712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8521" y="5565902"/>
            <a:ext cx="2625090" cy="261097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ctr">
              <a:spcBef>
                <a:spcPts val="200"/>
              </a:spcBef>
            </a:pPr>
            <a:r>
              <a:rPr sz="2400" spc="-10" dirty="0">
                <a:solidFill>
                  <a:srgbClr val="7E7E7E"/>
                </a:solidFill>
                <a:cs typeface="Calibri"/>
              </a:rPr>
              <a:t>Provide neutral,  </a:t>
            </a:r>
            <a:r>
              <a:rPr sz="2400" dirty="0">
                <a:solidFill>
                  <a:srgbClr val="7E7E7E"/>
                </a:solidFill>
                <a:cs typeface="Calibri"/>
              </a:rPr>
              <a:t>open, and 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community-driven  </a:t>
            </a:r>
            <a:r>
              <a:rPr sz="2400" spc="-20" dirty="0">
                <a:solidFill>
                  <a:srgbClr val="7E7E7E"/>
                </a:solidFill>
                <a:cs typeface="Calibri"/>
              </a:rPr>
              <a:t>infrastructure 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supported </a:t>
            </a:r>
            <a:r>
              <a:rPr sz="2400" dirty="0">
                <a:solidFill>
                  <a:srgbClr val="7E7E7E"/>
                </a:solidFill>
                <a:cs typeface="Calibri"/>
              </a:rPr>
              <a:t>by 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technical </a:t>
            </a:r>
            <a:r>
              <a:rPr sz="2400" dirty="0">
                <a:solidFill>
                  <a:srgbClr val="7E7E7E"/>
                </a:solidFill>
                <a:cs typeface="Calibri"/>
              </a:rPr>
              <a:t>and 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business</a:t>
            </a:r>
            <a:r>
              <a:rPr sz="2400" spc="-120" dirty="0">
                <a:solidFill>
                  <a:srgbClr val="7E7E7E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governance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23631" y="2648711"/>
            <a:ext cx="2808730" cy="60304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66304" y="3063239"/>
            <a:ext cx="2609088" cy="26090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5523" y="5572505"/>
            <a:ext cx="2523490" cy="298030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32740" marR="318770" algn="ctr">
              <a:spcBef>
                <a:spcPts val="200"/>
              </a:spcBef>
            </a:pPr>
            <a:r>
              <a:rPr sz="2400" spc="-10" dirty="0">
                <a:solidFill>
                  <a:srgbClr val="7E7E7E"/>
                </a:solidFill>
                <a:cs typeface="Calibri"/>
              </a:rPr>
              <a:t>Build technical  communities  to develop  blockchain</a:t>
            </a:r>
            <a:r>
              <a:rPr sz="2400" spc="-160" dirty="0">
                <a:solidFill>
                  <a:srgbClr val="7E7E7E"/>
                </a:solidFill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cs typeface="Calibri"/>
              </a:rPr>
              <a:t>and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4130" marR="10160" algn="ctr"/>
            <a:r>
              <a:rPr sz="2400" spc="-10" dirty="0">
                <a:solidFill>
                  <a:srgbClr val="7E7E7E"/>
                </a:solidFill>
                <a:cs typeface="Calibri"/>
              </a:rPr>
              <a:t>shared ledger</a:t>
            </a:r>
            <a:r>
              <a:rPr sz="2400" spc="-150" dirty="0">
                <a:solidFill>
                  <a:srgbClr val="7E7E7E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POCs,  use cases, </a:t>
            </a:r>
            <a:r>
              <a:rPr sz="2400" dirty="0">
                <a:solidFill>
                  <a:srgbClr val="7E7E7E"/>
                </a:solidFill>
                <a:cs typeface="Calibri"/>
              </a:rPr>
              <a:t>field 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trails </a:t>
            </a:r>
            <a:r>
              <a:rPr sz="2400" dirty="0">
                <a:solidFill>
                  <a:srgbClr val="7E7E7E"/>
                </a:solidFill>
                <a:cs typeface="Calibri"/>
              </a:rPr>
              <a:t>and 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deployments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2645665"/>
            <a:ext cx="3067810" cy="60335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847830" y="2752344"/>
            <a:ext cx="2871216" cy="2871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31550" y="5565903"/>
            <a:ext cx="2339340" cy="187230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ctr">
              <a:spcBef>
                <a:spcPts val="200"/>
              </a:spcBef>
            </a:pPr>
            <a:r>
              <a:rPr sz="2400" spc="-20" dirty="0">
                <a:solidFill>
                  <a:srgbClr val="7E7E7E"/>
                </a:solidFill>
                <a:cs typeface="Calibri"/>
              </a:rPr>
              <a:t>Educate </a:t>
            </a:r>
            <a:r>
              <a:rPr sz="2400" dirty="0">
                <a:solidFill>
                  <a:srgbClr val="7E7E7E"/>
                </a:solidFill>
                <a:cs typeface="Calibri"/>
              </a:rPr>
              <a:t>the</a:t>
            </a:r>
            <a:r>
              <a:rPr sz="2400" spc="-220" dirty="0">
                <a:solidFill>
                  <a:srgbClr val="7E7E7E"/>
                </a:solidFill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cs typeface="Calibri"/>
              </a:rPr>
              <a:t>public  about the </a:t>
            </a:r>
            <a:r>
              <a:rPr sz="2400" spc="-20" dirty="0">
                <a:solidFill>
                  <a:srgbClr val="7E7E7E"/>
                </a:solidFill>
                <a:cs typeface="Calibri"/>
              </a:rPr>
              <a:t>market 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opportunity </a:t>
            </a:r>
            <a:r>
              <a:rPr sz="2400" spc="-20" dirty="0">
                <a:solidFill>
                  <a:srgbClr val="7E7E7E"/>
                </a:solidFill>
                <a:cs typeface="Calibri"/>
              </a:rPr>
              <a:t>for 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blockchain  technology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54328" y="2645665"/>
            <a:ext cx="3272028" cy="60335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51281" y="2606039"/>
            <a:ext cx="3157726" cy="31577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78357" y="5532882"/>
            <a:ext cx="2782570" cy="261097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ctr">
              <a:spcBef>
                <a:spcPts val="200"/>
              </a:spcBef>
            </a:pPr>
            <a:r>
              <a:rPr sz="2400" spc="-10" dirty="0">
                <a:solidFill>
                  <a:srgbClr val="7E7E7E"/>
                </a:solidFill>
                <a:cs typeface="Calibri"/>
              </a:rPr>
              <a:t>Promote</a:t>
            </a:r>
            <a:r>
              <a:rPr sz="2400" spc="-110" dirty="0">
                <a:solidFill>
                  <a:srgbClr val="7E7E7E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participation  of </a:t>
            </a:r>
            <a:r>
              <a:rPr sz="2400" dirty="0">
                <a:solidFill>
                  <a:srgbClr val="7E7E7E"/>
                </a:solidFill>
                <a:cs typeface="Calibri"/>
              </a:rPr>
              <a:t>leading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members  of </a:t>
            </a:r>
            <a:r>
              <a:rPr sz="2400" dirty="0">
                <a:solidFill>
                  <a:srgbClr val="7E7E7E"/>
                </a:solidFill>
                <a:cs typeface="Calibri"/>
              </a:rPr>
              <a:t>the </a:t>
            </a:r>
            <a:r>
              <a:rPr sz="2400" spc="-20" dirty="0">
                <a:solidFill>
                  <a:srgbClr val="7E7E7E"/>
                </a:solidFill>
                <a:cs typeface="Calibri"/>
              </a:rPr>
              <a:t>ecosystem,  </a:t>
            </a:r>
            <a:r>
              <a:rPr sz="2400" dirty="0">
                <a:solidFill>
                  <a:srgbClr val="7E7E7E"/>
                </a:solidFill>
                <a:cs typeface="Calibri"/>
              </a:rPr>
              <a:t>including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developers,  service </a:t>
            </a:r>
            <a:r>
              <a:rPr sz="2400" dirty="0">
                <a:solidFill>
                  <a:srgbClr val="7E7E7E"/>
                </a:solidFill>
                <a:cs typeface="Calibri"/>
              </a:rPr>
              <a:t>and </a:t>
            </a:r>
            <a:r>
              <a:rPr sz="2400" spc="-10" dirty="0">
                <a:solidFill>
                  <a:srgbClr val="7E7E7E"/>
                </a:solidFill>
                <a:cs typeface="Calibri"/>
              </a:rPr>
              <a:t>solution  </a:t>
            </a:r>
            <a:r>
              <a:rPr sz="2400" spc="-20" dirty="0">
                <a:solidFill>
                  <a:srgbClr val="7E7E7E"/>
                </a:solidFill>
                <a:cs typeface="Calibri"/>
              </a:rPr>
              <a:t>providers </a:t>
            </a:r>
            <a:r>
              <a:rPr sz="2400" dirty="0">
                <a:solidFill>
                  <a:srgbClr val="7E7E7E"/>
                </a:solidFill>
                <a:cs typeface="Calibri"/>
              </a:rPr>
              <a:t>and end  </a:t>
            </a:r>
            <a:r>
              <a:rPr sz="2400" spc="-20" dirty="0">
                <a:solidFill>
                  <a:srgbClr val="7E7E7E"/>
                </a:solidFill>
                <a:cs typeface="Calibri"/>
              </a:rPr>
              <a:t>users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979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3164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 </a:t>
            </a:r>
            <a:r>
              <a:rPr sz="5600" spc="-10" dirty="0">
                <a:solidFill>
                  <a:srgbClr val="095A82"/>
                </a:solidFill>
              </a:rPr>
              <a:t>Modular Umbrella</a:t>
            </a:r>
            <a:r>
              <a:rPr sz="5600" spc="21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Approach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2197606" y="1837945"/>
            <a:ext cx="13731240" cy="7565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88465" y="1828800"/>
            <a:ext cx="13750290" cy="7584440"/>
          </a:xfrm>
          <a:custGeom>
            <a:avLst/>
            <a:gdLst/>
            <a:ahLst/>
            <a:cxnLst/>
            <a:rect l="l" t="t" r="r" b="b"/>
            <a:pathLst>
              <a:path w="6875145" h="3792220">
                <a:moveTo>
                  <a:pt x="0" y="3791712"/>
                </a:moveTo>
                <a:lnTo>
                  <a:pt x="6874764" y="3791712"/>
                </a:lnTo>
                <a:lnTo>
                  <a:pt x="6874764" y="0"/>
                </a:lnTo>
                <a:lnTo>
                  <a:pt x="0" y="0"/>
                </a:lnTo>
                <a:lnTo>
                  <a:pt x="0" y="3791712"/>
                </a:lnTo>
                <a:close/>
              </a:path>
            </a:pathLst>
          </a:custGeom>
          <a:ln w="9144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4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4967" y="648106"/>
            <a:ext cx="787145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 </a:t>
            </a:r>
            <a:r>
              <a:rPr sz="5600" spc="-10" dirty="0">
                <a:solidFill>
                  <a:srgbClr val="095A82"/>
                </a:solidFill>
              </a:rPr>
              <a:t>Project</a:t>
            </a:r>
            <a:r>
              <a:rPr sz="5600" spc="9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Scope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3938014" y="1709926"/>
            <a:ext cx="10411968" cy="7824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5311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7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Architecture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7930894" y="2837688"/>
            <a:ext cx="9573768" cy="6391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89393" y="2919982"/>
            <a:ext cx="9265918" cy="6083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63483" y="2894076"/>
            <a:ext cx="9317990" cy="6136640"/>
          </a:xfrm>
          <a:custGeom>
            <a:avLst/>
            <a:gdLst/>
            <a:ahLst/>
            <a:cxnLst/>
            <a:rect l="l" t="t" r="r" b="b"/>
            <a:pathLst>
              <a:path w="4658995" h="3068320">
                <a:moveTo>
                  <a:pt x="0" y="3067812"/>
                </a:moveTo>
                <a:lnTo>
                  <a:pt x="4658868" y="3067812"/>
                </a:lnTo>
                <a:lnTo>
                  <a:pt x="4658868" y="0"/>
                </a:lnTo>
                <a:lnTo>
                  <a:pt x="0" y="0"/>
                </a:lnTo>
                <a:lnTo>
                  <a:pt x="0" y="3067812"/>
                </a:lnTo>
                <a:close/>
              </a:path>
            </a:pathLst>
          </a:custGeom>
          <a:ln w="25908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879" y="1889252"/>
            <a:ext cx="1549781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Hyperledger reference architecture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aligned in three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categories: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Membership, Blockchain and</a:t>
            </a:r>
            <a:r>
              <a:rPr sz="2800" b="1" spc="228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Chaincode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61488" y="6760465"/>
            <a:ext cx="5207000" cy="2261870"/>
          </a:xfrm>
          <a:custGeom>
            <a:avLst/>
            <a:gdLst/>
            <a:ahLst/>
            <a:cxnLst/>
            <a:rect l="l" t="t" r="r" b="b"/>
            <a:pathLst>
              <a:path w="2603500" h="1130935">
                <a:moveTo>
                  <a:pt x="0" y="1130808"/>
                </a:moveTo>
                <a:lnTo>
                  <a:pt x="2602992" y="1130808"/>
                </a:lnTo>
                <a:lnTo>
                  <a:pt x="2602992" y="0"/>
                </a:lnTo>
                <a:lnTo>
                  <a:pt x="0" y="0"/>
                </a:lnTo>
                <a:lnTo>
                  <a:pt x="0" y="1130808"/>
                </a:lnTo>
                <a:close/>
              </a:path>
            </a:pathLst>
          </a:custGeom>
          <a:ln w="9144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0632" y="6803896"/>
            <a:ext cx="5267960" cy="2104422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73990" marR="351790">
              <a:spcBef>
                <a:spcPts val="210"/>
              </a:spcBef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These categories are </a:t>
            </a:r>
            <a:r>
              <a:rPr sz="2700" dirty="0">
                <a:solidFill>
                  <a:srgbClr val="5F5F5F"/>
                </a:solidFill>
                <a:cs typeface="Calibri"/>
              </a:rPr>
              <a:t>a logical 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structure, not </a:t>
            </a:r>
            <a:r>
              <a:rPr sz="2700" dirty="0">
                <a:solidFill>
                  <a:srgbClr val="5F5F5F"/>
                </a:solidFill>
                <a:cs typeface="Calibri"/>
              </a:rPr>
              <a:t>a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physical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depiction  </a:t>
            </a:r>
            <a:r>
              <a:rPr sz="2700" dirty="0">
                <a:solidFill>
                  <a:srgbClr val="5F5F5F"/>
                </a:solidFill>
                <a:cs typeface="Calibri"/>
              </a:rPr>
              <a:t>of partitioning of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components 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into separate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processes, address  </a:t>
            </a:r>
            <a:r>
              <a:rPr sz="2700" dirty="0">
                <a:solidFill>
                  <a:srgbClr val="5F5F5F"/>
                </a:solidFill>
                <a:cs typeface="Calibri"/>
              </a:rPr>
              <a:t>spaces or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(virtual)</a:t>
            </a:r>
            <a:r>
              <a:rPr sz="2700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dirty="0">
                <a:solidFill>
                  <a:srgbClr val="5F5F5F"/>
                </a:solidFill>
                <a:cs typeface="Calibri"/>
              </a:rPr>
              <a:t>machines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7218" y="7284219"/>
            <a:ext cx="1719580" cy="1172210"/>
          </a:xfrm>
          <a:custGeom>
            <a:avLst/>
            <a:gdLst/>
            <a:ahLst/>
            <a:cxnLst/>
            <a:rect l="l" t="t" r="r" b="b"/>
            <a:pathLst>
              <a:path w="859790" h="586104">
                <a:moveTo>
                  <a:pt x="489150" y="0"/>
                </a:moveTo>
                <a:lnTo>
                  <a:pt x="192417" y="63235"/>
                </a:lnTo>
                <a:lnTo>
                  <a:pt x="76762" y="198313"/>
                </a:lnTo>
                <a:lnTo>
                  <a:pt x="0" y="198313"/>
                </a:lnTo>
                <a:lnTo>
                  <a:pt x="0" y="501976"/>
                </a:lnTo>
                <a:lnTo>
                  <a:pt x="51174" y="501976"/>
                </a:lnTo>
                <a:lnTo>
                  <a:pt x="82803" y="508181"/>
                </a:lnTo>
                <a:lnTo>
                  <a:pt x="108717" y="523694"/>
                </a:lnTo>
                <a:lnTo>
                  <a:pt x="134461" y="543860"/>
                </a:lnTo>
                <a:lnTo>
                  <a:pt x="165578" y="564027"/>
                </a:lnTo>
                <a:lnTo>
                  <a:pt x="207613" y="579540"/>
                </a:lnTo>
                <a:lnTo>
                  <a:pt x="266108" y="585745"/>
                </a:lnTo>
                <a:lnTo>
                  <a:pt x="450337" y="585745"/>
                </a:lnTo>
                <a:lnTo>
                  <a:pt x="474182" y="580787"/>
                </a:lnTo>
                <a:lnTo>
                  <a:pt x="493708" y="567289"/>
                </a:lnTo>
                <a:lnTo>
                  <a:pt x="506901" y="547312"/>
                </a:lnTo>
                <a:lnTo>
                  <a:pt x="511747" y="522918"/>
                </a:lnTo>
                <a:lnTo>
                  <a:pt x="510628" y="510778"/>
                </a:lnTo>
                <a:lnTo>
                  <a:pt x="507397" y="499620"/>
                </a:lnTo>
                <a:lnTo>
                  <a:pt x="502248" y="489639"/>
                </a:lnTo>
                <a:lnTo>
                  <a:pt x="495371" y="481033"/>
                </a:lnTo>
                <a:lnTo>
                  <a:pt x="501512" y="481033"/>
                </a:lnTo>
                <a:lnTo>
                  <a:pt x="525356" y="476076"/>
                </a:lnTo>
                <a:lnTo>
                  <a:pt x="544883" y="462578"/>
                </a:lnTo>
                <a:lnTo>
                  <a:pt x="558076" y="442601"/>
                </a:lnTo>
                <a:lnTo>
                  <a:pt x="562922" y="418207"/>
                </a:lnTo>
                <a:lnTo>
                  <a:pt x="561786" y="405887"/>
                </a:lnTo>
                <a:lnTo>
                  <a:pt x="558444" y="394254"/>
                </a:lnTo>
                <a:lnTo>
                  <a:pt x="552991" y="383603"/>
                </a:lnTo>
                <a:lnTo>
                  <a:pt x="545522" y="374228"/>
                </a:lnTo>
                <a:lnTo>
                  <a:pt x="564697" y="366211"/>
                </a:lnTo>
                <a:lnTo>
                  <a:pt x="579937" y="352500"/>
                </a:lnTo>
                <a:lnTo>
                  <a:pt x="589996" y="334470"/>
                </a:lnTo>
                <a:lnTo>
                  <a:pt x="593627" y="313495"/>
                </a:lnTo>
                <a:lnTo>
                  <a:pt x="588781" y="289101"/>
                </a:lnTo>
                <a:lnTo>
                  <a:pt x="575588" y="269124"/>
                </a:lnTo>
                <a:lnTo>
                  <a:pt x="556061" y="255626"/>
                </a:lnTo>
                <a:lnTo>
                  <a:pt x="532217" y="250669"/>
                </a:lnTo>
                <a:lnTo>
                  <a:pt x="808561" y="250669"/>
                </a:lnTo>
                <a:lnTo>
                  <a:pt x="828647" y="246611"/>
                </a:lnTo>
                <a:lnTo>
                  <a:pt x="844895" y="235485"/>
                </a:lnTo>
                <a:lnTo>
                  <a:pt x="855769" y="218862"/>
                </a:lnTo>
                <a:lnTo>
                  <a:pt x="859735" y="198313"/>
                </a:lnTo>
                <a:lnTo>
                  <a:pt x="855769" y="177763"/>
                </a:lnTo>
                <a:lnTo>
                  <a:pt x="844895" y="161140"/>
                </a:lnTo>
                <a:lnTo>
                  <a:pt x="828647" y="150015"/>
                </a:lnTo>
                <a:lnTo>
                  <a:pt x="808561" y="145957"/>
                </a:lnTo>
                <a:lnTo>
                  <a:pt x="301931" y="145957"/>
                </a:lnTo>
                <a:lnTo>
                  <a:pt x="491277" y="103026"/>
                </a:lnTo>
                <a:lnTo>
                  <a:pt x="509876" y="94534"/>
                </a:lnTo>
                <a:lnTo>
                  <a:pt x="523389" y="79858"/>
                </a:lnTo>
                <a:lnTo>
                  <a:pt x="530570" y="61059"/>
                </a:lnTo>
                <a:lnTo>
                  <a:pt x="530170" y="40199"/>
                </a:lnTo>
                <a:lnTo>
                  <a:pt x="521870" y="21171"/>
                </a:lnTo>
                <a:lnTo>
                  <a:pt x="507525" y="7346"/>
                </a:lnTo>
                <a:lnTo>
                  <a:pt x="48915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62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18541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 </a:t>
            </a:r>
            <a:r>
              <a:rPr sz="5600" spc="-10" dirty="0">
                <a:solidFill>
                  <a:srgbClr val="095A82"/>
                </a:solidFill>
              </a:rPr>
              <a:t>Architecture -</a:t>
            </a:r>
            <a:r>
              <a:rPr sz="5600" spc="29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Membership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4191486" y="2468878"/>
            <a:ext cx="3319272" cy="6586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56080" y="2557272"/>
            <a:ext cx="2999232" cy="6266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27122" y="2528316"/>
            <a:ext cx="3058160" cy="6324600"/>
          </a:xfrm>
          <a:custGeom>
            <a:avLst/>
            <a:gdLst/>
            <a:ahLst/>
            <a:cxnLst/>
            <a:rect l="l" t="t" r="r" b="b"/>
            <a:pathLst>
              <a:path w="1529079" h="3162300">
                <a:moveTo>
                  <a:pt x="0" y="3162299"/>
                </a:moveTo>
                <a:lnTo>
                  <a:pt x="1528572" y="3162299"/>
                </a:lnTo>
                <a:lnTo>
                  <a:pt x="1528572" y="0"/>
                </a:lnTo>
                <a:lnTo>
                  <a:pt x="0" y="0"/>
                </a:lnTo>
                <a:lnTo>
                  <a:pt x="0" y="3162299"/>
                </a:lnTo>
                <a:close/>
              </a:path>
            </a:pathLst>
          </a:custGeom>
          <a:ln w="28955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879" y="1677111"/>
            <a:ext cx="13270230" cy="704808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Hyperledger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is a</a:t>
            </a:r>
            <a:r>
              <a:rPr sz="2800" b="1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private</a:t>
            </a:r>
            <a:r>
              <a:rPr sz="2800" b="1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validator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network</a:t>
            </a:r>
            <a:r>
              <a:rPr sz="2800" b="1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protocol,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so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all</a:t>
            </a:r>
            <a:r>
              <a:rPr sz="2800" b="1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entities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are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required</a:t>
            </a:r>
            <a:r>
              <a:rPr sz="2800" b="1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register  with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membership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services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to obtain an identity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access and transaction authority on  the</a:t>
            </a:r>
            <a:r>
              <a:rPr sz="2800" b="1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363980" indent="-57277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dirty="0">
                <a:solidFill>
                  <a:srgbClr val="5F5F5F"/>
                </a:solidFill>
                <a:cs typeface="Calibri"/>
              </a:rPr>
              <a:t>Registration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service: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offers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control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management of authorizations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Hyperledger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participation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spcBef>
                <a:spcPts val="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dirty="0">
                <a:solidFill>
                  <a:srgbClr val="5F5F5F"/>
                </a:solidFill>
                <a:cs typeface="Calibri"/>
              </a:rPr>
              <a:t>Identity Management service: </a:t>
            </a:r>
            <a:r>
              <a:rPr sz="2800" dirty="0">
                <a:solidFill>
                  <a:srgbClr val="5F5F5F"/>
                </a:solidFill>
                <a:cs typeface="Calibri"/>
              </a:rPr>
              <a:t>provides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management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assurance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spc="-1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authorized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disclosure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association of identities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roles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Hyperledger</a:t>
            </a:r>
            <a:r>
              <a:rPr sz="2800" spc="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34290" indent="-572770">
              <a:lnSpc>
                <a:spcPct val="150100"/>
              </a:lnSpc>
              <a:spcBef>
                <a:spcPts val="14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dirty="0">
                <a:solidFill>
                  <a:srgbClr val="5F5F5F"/>
                </a:solidFill>
                <a:cs typeface="Calibri"/>
              </a:rPr>
              <a:t>Auditability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service: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offers the capability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provide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authorized entities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means 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link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individual users,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groups 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users according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affiliations,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access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activity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particular user of the system, or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operation 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2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system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58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12674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 </a:t>
            </a:r>
            <a:r>
              <a:rPr sz="5600" spc="-10" dirty="0">
                <a:solidFill>
                  <a:srgbClr val="095A82"/>
                </a:solidFill>
              </a:rPr>
              <a:t>Architecture -</a:t>
            </a:r>
            <a:r>
              <a:rPr sz="5600" spc="29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Blockchain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0978894" y="2322576"/>
            <a:ext cx="6550152" cy="7275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43489" y="2410967"/>
            <a:ext cx="6230110" cy="6955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14530" y="2382010"/>
            <a:ext cx="6289040" cy="7014208"/>
          </a:xfrm>
          <a:custGeom>
            <a:avLst/>
            <a:gdLst/>
            <a:ahLst/>
            <a:cxnLst/>
            <a:rect l="l" t="t" r="r" b="b"/>
            <a:pathLst>
              <a:path w="3144520" h="3507104">
                <a:moveTo>
                  <a:pt x="0" y="3506724"/>
                </a:moveTo>
                <a:lnTo>
                  <a:pt x="3144012" y="3506724"/>
                </a:lnTo>
                <a:lnTo>
                  <a:pt x="3144012" y="0"/>
                </a:lnTo>
                <a:lnTo>
                  <a:pt x="0" y="0"/>
                </a:lnTo>
                <a:lnTo>
                  <a:pt x="0" y="3506724"/>
                </a:lnTo>
                <a:close/>
              </a:path>
            </a:pathLst>
          </a:custGeom>
          <a:ln w="28956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2526" y="1706575"/>
            <a:ext cx="16144240" cy="4893647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44450">
              <a:spcBef>
                <a:spcPts val="170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Blockchain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services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consists of three key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components: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P2P </a:t>
            </a:r>
            <a:r>
              <a:rPr sz="2800" dirty="0">
                <a:solidFill>
                  <a:srgbClr val="5F5F5F"/>
                </a:solidFill>
                <a:cs typeface="Calibri"/>
              </a:rPr>
              <a:t>Protocol,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Distributed Ledger </a:t>
            </a:r>
            <a:r>
              <a:rPr sz="2800" dirty="0">
                <a:solidFill>
                  <a:srgbClr val="5F5F5F"/>
                </a:solidFill>
                <a:cs typeface="Calibri"/>
              </a:rPr>
              <a:t>&amp;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Consensus Manager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6480810" indent="-572770">
              <a:lnSpc>
                <a:spcPts val="5040"/>
              </a:lnSpc>
              <a:spcBef>
                <a:spcPts val="27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 manages the distributed ledger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through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p2p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protocol,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built  on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 HTTP/2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90"/>
              </a:spcBef>
              <a:buClr>
                <a:srgbClr val="095A82"/>
              </a:buClr>
              <a:buFont typeface="Wingdings"/>
              <a:buChar char=""/>
            </a:pP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structures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are optimized to provide efficient</a:t>
            </a:r>
            <a:r>
              <a:rPr sz="2800" spc="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schemes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90"/>
              </a:spcBef>
            </a:pPr>
            <a:r>
              <a:rPr sz="2800" spc="-2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maintaining the world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state replicated at many</a:t>
            </a:r>
            <a:r>
              <a:rPr sz="2800" spc="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20" dirty="0">
                <a:solidFill>
                  <a:srgbClr val="5F5F5F"/>
                </a:solidFill>
                <a:cs typeface="Calibri"/>
              </a:rPr>
              <a:t>Different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consensus algorithms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may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 plugged </a:t>
            </a:r>
            <a:r>
              <a:rPr sz="2800" dirty="0">
                <a:solidFill>
                  <a:srgbClr val="5F5F5F"/>
                </a:solidFill>
                <a:cs typeface="Calibri"/>
              </a:rPr>
              <a:t>in</a:t>
            </a:r>
            <a:r>
              <a:rPr sz="28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20" dirty="0">
                <a:solidFill>
                  <a:srgbClr val="5F5F5F"/>
                </a:solidFill>
                <a:cs typeface="Calibri"/>
              </a:rPr>
              <a:t>configured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per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deployment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5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1645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 </a:t>
            </a:r>
            <a:r>
              <a:rPr sz="5600" spc="-10" dirty="0">
                <a:solidFill>
                  <a:srgbClr val="095A82"/>
                </a:solidFill>
              </a:rPr>
              <a:t>Architecture -</a:t>
            </a:r>
            <a:r>
              <a:rPr sz="5600" spc="228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Chaincode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896111"/>
            <a:ext cx="11024870" cy="27943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piece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code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lets 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interact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a network’s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shared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ledger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Whenever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invoked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network,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function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a</a:t>
            </a:r>
            <a:r>
              <a:rPr sz="2800" spc="1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piece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chaincode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called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that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reads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writes values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ledger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Chaincode services uses Docker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host the</a:t>
            </a:r>
            <a:r>
              <a:rPr sz="2800" spc="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chaincode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36167" y="1734310"/>
            <a:ext cx="3944110" cy="787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700761" y="1822704"/>
            <a:ext cx="3624070" cy="755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671804" y="1793748"/>
            <a:ext cx="3683000" cy="7614920"/>
          </a:xfrm>
          <a:custGeom>
            <a:avLst/>
            <a:gdLst/>
            <a:ahLst/>
            <a:cxnLst/>
            <a:rect l="l" t="t" r="r" b="b"/>
            <a:pathLst>
              <a:path w="1841500" h="3807460">
                <a:moveTo>
                  <a:pt x="0" y="3806952"/>
                </a:moveTo>
                <a:lnTo>
                  <a:pt x="1840992" y="3806952"/>
                </a:lnTo>
                <a:lnTo>
                  <a:pt x="1840992" y="0"/>
                </a:lnTo>
                <a:lnTo>
                  <a:pt x="0" y="0"/>
                </a:lnTo>
                <a:lnTo>
                  <a:pt x="0" y="3806952"/>
                </a:lnTo>
                <a:close/>
              </a:path>
            </a:pathLst>
          </a:custGeom>
          <a:ln w="28956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649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6708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Consensus in</a:t>
            </a:r>
            <a:r>
              <a:rPr sz="5600" spc="-4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Hyperledger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4" y="1675332"/>
            <a:ext cx="16271240" cy="281102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960118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Consensus algorithms under the Hyperledger </a:t>
            </a:r>
            <a:r>
              <a:rPr sz="2800" dirty="0">
                <a:solidFill>
                  <a:srgbClr val="5F5F5F"/>
                </a:solidFill>
                <a:cs typeface="Calibri"/>
              </a:rPr>
              <a:t>protocol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must be pluggable, </a:t>
            </a:r>
            <a:r>
              <a:rPr sz="2800" dirty="0">
                <a:solidFill>
                  <a:srgbClr val="5F5F5F"/>
                </a:solidFill>
                <a:cs typeface="Calibri"/>
              </a:rPr>
              <a:t>allowing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users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select the  consensus </a:t>
            </a:r>
            <a:r>
              <a:rPr sz="2800" dirty="0">
                <a:solidFill>
                  <a:srgbClr val="5F5F5F"/>
                </a:solidFill>
                <a:cs typeface="Calibri"/>
              </a:rPr>
              <a:t>algorithm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their choice during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deployment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Hyperledger </a:t>
            </a:r>
            <a:r>
              <a:rPr sz="2800" dirty="0">
                <a:solidFill>
                  <a:srgbClr val="5F5F5F"/>
                </a:solidFill>
                <a:cs typeface="Calibri"/>
              </a:rPr>
              <a:t>protocol provide 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implementation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Byzantine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Fault Tolerance (BFT)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its initial</a:t>
            </a:r>
            <a:r>
              <a:rPr sz="2800" spc="2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release,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using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PBFT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protocol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63710" y="5215128"/>
            <a:ext cx="9128760" cy="404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28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57400" y="4450354"/>
            <a:ext cx="14858999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6600" b="1" spc="-5" dirty="0" smtClean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Hyperledger Expert</a:t>
            </a:r>
            <a:endParaRPr sz="6600" dirty="0"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7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6240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Generalized </a:t>
            </a:r>
            <a:r>
              <a:rPr sz="5600" spc="-20" dirty="0">
                <a:solidFill>
                  <a:srgbClr val="095A82"/>
                </a:solidFill>
              </a:rPr>
              <a:t>Hyperledger </a:t>
            </a:r>
            <a:r>
              <a:rPr sz="5600" spc="-10" dirty="0">
                <a:solidFill>
                  <a:srgbClr val="095A82"/>
                </a:solidFill>
              </a:rPr>
              <a:t>Consensus Process</a:t>
            </a:r>
            <a:r>
              <a:rPr sz="5600" spc="16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Flow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261873" y="2273806"/>
            <a:ext cx="432738" cy="328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3416" y="2435351"/>
            <a:ext cx="228600" cy="3082290"/>
          </a:xfrm>
          <a:custGeom>
            <a:avLst/>
            <a:gdLst/>
            <a:ahLst/>
            <a:cxnLst/>
            <a:rect l="l" t="t" r="r" b="b"/>
            <a:pathLst>
              <a:path w="114300" h="1541145">
                <a:moveTo>
                  <a:pt x="0" y="1540764"/>
                </a:moveTo>
                <a:lnTo>
                  <a:pt x="114299" y="1540764"/>
                </a:lnTo>
                <a:lnTo>
                  <a:pt x="114299" y="0"/>
                </a:lnTo>
                <a:lnTo>
                  <a:pt x="0" y="0"/>
                </a:lnTo>
                <a:lnTo>
                  <a:pt x="0" y="1540764"/>
                </a:lnTo>
                <a:close/>
              </a:path>
            </a:pathLst>
          </a:custGeom>
          <a:solidFill>
            <a:srgbClr val="2EB0F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7488" y="5617464"/>
            <a:ext cx="435736" cy="3773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0367" y="5942076"/>
            <a:ext cx="232410" cy="3351528"/>
          </a:xfrm>
          <a:custGeom>
            <a:avLst/>
            <a:gdLst/>
            <a:ahLst/>
            <a:cxnLst/>
            <a:rect l="l" t="t" r="r" b="b"/>
            <a:pathLst>
              <a:path w="116205" h="1675764">
                <a:moveTo>
                  <a:pt x="0" y="1675638"/>
                </a:moveTo>
                <a:lnTo>
                  <a:pt x="115824" y="1675638"/>
                </a:lnTo>
                <a:lnTo>
                  <a:pt x="115824" y="0"/>
                </a:lnTo>
                <a:lnTo>
                  <a:pt x="0" y="0"/>
                </a:lnTo>
                <a:lnTo>
                  <a:pt x="0" y="1675638"/>
                </a:lnTo>
                <a:close/>
              </a:path>
            </a:pathLst>
          </a:custGeom>
          <a:solidFill>
            <a:srgbClr val="2EB0F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48270" y="2337816"/>
            <a:ext cx="432764" cy="708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1152" y="2444494"/>
            <a:ext cx="228600" cy="6883400"/>
          </a:xfrm>
          <a:custGeom>
            <a:avLst/>
            <a:gdLst/>
            <a:ahLst/>
            <a:cxnLst/>
            <a:rect l="l" t="t" r="r" b="b"/>
            <a:pathLst>
              <a:path w="114300" h="3441700">
                <a:moveTo>
                  <a:pt x="0" y="3441191"/>
                </a:moveTo>
                <a:lnTo>
                  <a:pt x="114300" y="3441191"/>
                </a:lnTo>
                <a:lnTo>
                  <a:pt x="114300" y="0"/>
                </a:lnTo>
                <a:lnTo>
                  <a:pt x="0" y="0"/>
                </a:lnTo>
                <a:lnTo>
                  <a:pt x="0" y="3441191"/>
                </a:lnTo>
                <a:close/>
              </a:path>
            </a:pathLst>
          </a:custGeom>
          <a:solidFill>
            <a:srgbClr val="2EB0F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582143" y="2389633"/>
            <a:ext cx="432738" cy="4087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43688" y="2441448"/>
            <a:ext cx="228600" cy="3883660"/>
          </a:xfrm>
          <a:custGeom>
            <a:avLst/>
            <a:gdLst/>
            <a:ahLst/>
            <a:cxnLst/>
            <a:rect l="l" t="t" r="r" b="b"/>
            <a:pathLst>
              <a:path w="114300" h="1941830">
                <a:moveTo>
                  <a:pt x="0" y="1941576"/>
                </a:moveTo>
                <a:lnTo>
                  <a:pt x="114300" y="1941576"/>
                </a:lnTo>
                <a:lnTo>
                  <a:pt x="114300" y="0"/>
                </a:lnTo>
                <a:lnTo>
                  <a:pt x="0" y="0"/>
                </a:lnTo>
                <a:lnTo>
                  <a:pt x="0" y="1941576"/>
                </a:lnTo>
                <a:close/>
              </a:path>
            </a:pathLst>
          </a:custGeom>
          <a:solidFill>
            <a:srgbClr val="2EB0F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02000" y="2368294"/>
            <a:ext cx="411480" cy="7083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163543" y="2420111"/>
            <a:ext cx="208278" cy="6879590"/>
          </a:xfrm>
          <a:custGeom>
            <a:avLst/>
            <a:gdLst/>
            <a:ahLst/>
            <a:cxnLst/>
            <a:rect l="l" t="t" r="r" b="b"/>
            <a:pathLst>
              <a:path w="104140" h="3439795">
                <a:moveTo>
                  <a:pt x="0" y="3439667"/>
                </a:moveTo>
                <a:lnTo>
                  <a:pt x="103631" y="3439667"/>
                </a:lnTo>
                <a:lnTo>
                  <a:pt x="103631" y="0"/>
                </a:lnTo>
                <a:lnTo>
                  <a:pt x="0" y="0"/>
                </a:lnTo>
                <a:lnTo>
                  <a:pt x="0" y="3439667"/>
                </a:lnTo>
                <a:close/>
              </a:path>
            </a:pathLst>
          </a:custGeom>
          <a:solidFill>
            <a:srgbClr val="2EB0F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79094" y="7092694"/>
            <a:ext cx="435736" cy="2380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740641" y="7144510"/>
            <a:ext cx="232410" cy="2176780"/>
          </a:xfrm>
          <a:custGeom>
            <a:avLst/>
            <a:gdLst/>
            <a:ahLst/>
            <a:cxnLst/>
            <a:rect l="l" t="t" r="r" b="b"/>
            <a:pathLst>
              <a:path w="116204" h="1088389">
                <a:moveTo>
                  <a:pt x="0" y="1088136"/>
                </a:moveTo>
                <a:lnTo>
                  <a:pt x="115824" y="1088136"/>
                </a:lnTo>
                <a:lnTo>
                  <a:pt x="115824" y="0"/>
                </a:lnTo>
                <a:lnTo>
                  <a:pt x="0" y="0"/>
                </a:lnTo>
                <a:lnTo>
                  <a:pt x="0" y="1088136"/>
                </a:lnTo>
                <a:close/>
              </a:path>
            </a:pathLst>
          </a:custGeom>
          <a:solidFill>
            <a:srgbClr val="2EB0F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12162" y="5564122"/>
            <a:ext cx="15189200" cy="3618228"/>
          </a:xfrm>
          <a:custGeom>
            <a:avLst/>
            <a:gdLst/>
            <a:ahLst/>
            <a:cxnLst/>
            <a:rect l="l" t="t" r="r" b="b"/>
            <a:pathLst>
              <a:path w="7594600" h="1809114">
                <a:moveTo>
                  <a:pt x="0" y="1808988"/>
                </a:moveTo>
                <a:lnTo>
                  <a:pt x="7594092" y="1808988"/>
                </a:lnTo>
                <a:lnTo>
                  <a:pt x="7594092" y="0"/>
                </a:lnTo>
                <a:lnTo>
                  <a:pt x="0" y="0"/>
                </a:lnTo>
                <a:lnTo>
                  <a:pt x="0" y="1808988"/>
                </a:lnTo>
                <a:close/>
              </a:path>
            </a:pathLst>
          </a:custGeom>
          <a:ln w="2895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53539" y="3160777"/>
            <a:ext cx="5266690" cy="173990"/>
          </a:xfrm>
          <a:custGeom>
            <a:avLst/>
            <a:gdLst/>
            <a:ahLst/>
            <a:cxnLst/>
            <a:rect l="l" t="t" r="r" b="b"/>
            <a:pathLst>
              <a:path w="2633345" h="86994">
                <a:moveTo>
                  <a:pt x="2545969" y="0"/>
                </a:moveTo>
                <a:lnTo>
                  <a:pt x="2545969" y="86867"/>
                </a:lnTo>
                <a:lnTo>
                  <a:pt x="2603881" y="57912"/>
                </a:lnTo>
                <a:lnTo>
                  <a:pt x="2560447" y="57912"/>
                </a:lnTo>
                <a:lnTo>
                  <a:pt x="2560447" y="28956"/>
                </a:lnTo>
                <a:lnTo>
                  <a:pt x="2603881" y="28956"/>
                </a:lnTo>
                <a:lnTo>
                  <a:pt x="2545969" y="0"/>
                </a:lnTo>
                <a:close/>
              </a:path>
              <a:path w="2633345" h="86994">
                <a:moveTo>
                  <a:pt x="2545969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545969" y="57912"/>
                </a:lnTo>
                <a:lnTo>
                  <a:pt x="2545969" y="28956"/>
                </a:lnTo>
                <a:close/>
              </a:path>
              <a:path w="2633345" h="86994">
                <a:moveTo>
                  <a:pt x="2603881" y="28956"/>
                </a:moveTo>
                <a:lnTo>
                  <a:pt x="2560447" y="28956"/>
                </a:lnTo>
                <a:lnTo>
                  <a:pt x="2560447" y="57912"/>
                </a:lnTo>
                <a:lnTo>
                  <a:pt x="2603881" y="57912"/>
                </a:lnTo>
                <a:lnTo>
                  <a:pt x="2632837" y="43434"/>
                </a:lnTo>
                <a:lnTo>
                  <a:pt x="2603881" y="28956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49082" y="3400045"/>
            <a:ext cx="1463040" cy="560070"/>
          </a:xfrm>
          <a:custGeom>
            <a:avLst/>
            <a:gdLst/>
            <a:ahLst/>
            <a:cxnLst/>
            <a:rect l="l" t="t" r="r" b="b"/>
            <a:pathLst>
              <a:path w="731520" h="280035">
                <a:moveTo>
                  <a:pt x="731520" y="105155"/>
                </a:moveTo>
                <a:lnTo>
                  <a:pt x="698630" y="73899"/>
                </a:lnTo>
                <a:lnTo>
                  <a:pt x="643225" y="55048"/>
                </a:lnTo>
                <a:lnTo>
                  <a:pt x="564469" y="38282"/>
                </a:lnTo>
                <a:lnTo>
                  <a:pt x="517255" y="30813"/>
                </a:lnTo>
                <a:lnTo>
                  <a:pt x="465306" y="24024"/>
                </a:lnTo>
                <a:lnTo>
                  <a:pt x="408990" y="17968"/>
                </a:lnTo>
                <a:lnTo>
                  <a:pt x="348676" y="12699"/>
                </a:lnTo>
                <a:lnTo>
                  <a:pt x="284732" y="8268"/>
                </a:lnTo>
                <a:lnTo>
                  <a:pt x="217524" y="4730"/>
                </a:lnTo>
                <a:lnTo>
                  <a:pt x="147420" y="2137"/>
                </a:lnTo>
                <a:lnTo>
                  <a:pt x="74790" y="543"/>
                </a:lnTo>
                <a:lnTo>
                  <a:pt x="0" y="0"/>
                </a:lnTo>
                <a:lnTo>
                  <a:pt x="74790" y="543"/>
                </a:lnTo>
                <a:lnTo>
                  <a:pt x="147420" y="2137"/>
                </a:lnTo>
                <a:lnTo>
                  <a:pt x="217524" y="4730"/>
                </a:lnTo>
                <a:lnTo>
                  <a:pt x="284732" y="8268"/>
                </a:lnTo>
                <a:lnTo>
                  <a:pt x="348676" y="12699"/>
                </a:lnTo>
                <a:lnTo>
                  <a:pt x="408990" y="17968"/>
                </a:lnTo>
                <a:lnTo>
                  <a:pt x="465306" y="24024"/>
                </a:lnTo>
                <a:lnTo>
                  <a:pt x="517255" y="30813"/>
                </a:lnTo>
                <a:lnTo>
                  <a:pt x="564469" y="38282"/>
                </a:lnTo>
                <a:lnTo>
                  <a:pt x="606582" y="46378"/>
                </a:lnTo>
                <a:lnTo>
                  <a:pt x="674030" y="64240"/>
                </a:lnTo>
                <a:lnTo>
                  <a:pt x="716657" y="83974"/>
                </a:lnTo>
                <a:lnTo>
                  <a:pt x="731520" y="105155"/>
                </a:lnTo>
                <a:lnTo>
                  <a:pt x="694028" y="138470"/>
                </a:lnTo>
                <a:lnTo>
                  <a:pt x="630972" y="158396"/>
                </a:lnTo>
                <a:lnTo>
                  <a:pt x="589321" y="167471"/>
                </a:lnTo>
                <a:lnTo>
                  <a:pt x="541496" y="175863"/>
                </a:lnTo>
                <a:lnTo>
                  <a:pt x="487928" y="183505"/>
                </a:lnTo>
                <a:lnTo>
                  <a:pt x="429050" y="190328"/>
                </a:lnTo>
                <a:lnTo>
                  <a:pt x="365293" y="196266"/>
                </a:lnTo>
                <a:lnTo>
                  <a:pt x="297088" y="201250"/>
                </a:lnTo>
                <a:lnTo>
                  <a:pt x="224867" y="205213"/>
                </a:lnTo>
                <a:lnTo>
                  <a:pt x="149062" y="208087"/>
                </a:lnTo>
                <a:lnTo>
                  <a:pt x="70104" y="209803"/>
                </a:lnTo>
                <a:lnTo>
                  <a:pt x="70104" y="279907"/>
                </a:lnTo>
                <a:lnTo>
                  <a:pt x="0" y="210311"/>
                </a:lnTo>
                <a:lnTo>
                  <a:pt x="70104" y="139700"/>
                </a:lnTo>
                <a:lnTo>
                  <a:pt x="70104" y="209803"/>
                </a:lnTo>
                <a:lnTo>
                  <a:pt x="149062" y="208087"/>
                </a:lnTo>
                <a:lnTo>
                  <a:pt x="224867" y="205213"/>
                </a:lnTo>
                <a:lnTo>
                  <a:pt x="297088" y="201250"/>
                </a:lnTo>
                <a:lnTo>
                  <a:pt x="365293" y="196266"/>
                </a:lnTo>
                <a:lnTo>
                  <a:pt x="429050" y="190328"/>
                </a:lnTo>
                <a:lnTo>
                  <a:pt x="487928" y="183505"/>
                </a:lnTo>
                <a:lnTo>
                  <a:pt x="541496" y="175863"/>
                </a:lnTo>
                <a:lnTo>
                  <a:pt x="589321" y="167471"/>
                </a:lnTo>
                <a:lnTo>
                  <a:pt x="630972" y="158396"/>
                </a:lnTo>
                <a:lnTo>
                  <a:pt x="694028" y="138470"/>
                </a:lnTo>
                <a:lnTo>
                  <a:pt x="727210" y="116627"/>
                </a:lnTo>
                <a:lnTo>
                  <a:pt x="731520" y="105155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87879" y="5560313"/>
            <a:ext cx="14384018" cy="33214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7780">
              <a:spcBef>
                <a:spcPts val="19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[If transactions have been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successfully</a:t>
            </a:r>
            <a:r>
              <a:rPr sz="2000" spc="6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applied]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55180" y="6140196"/>
            <a:ext cx="1463040" cy="472440"/>
          </a:xfrm>
          <a:custGeom>
            <a:avLst/>
            <a:gdLst/>
            <a:ahLst/>
            <a:cxnLst/>
            <a:rect l="l" t="t" r="r" b="b"/>
            <a:pathLst>
              <a:path w="731520" h="236220">
                <a:moveTo>
                  <a:pt x="731520" y="88518"/>
                </a:moveTo>
                <a:lnTo>
                  <a:pt x="694224" y="60537"/>
                </a:lnTo>
                <a:lnTo>
                  <a:pt x="631641" y="43838"/>
                </a:lnTo>
                <a:lnTo>
                  <a:pt x="590373" y="36237"/>
                </a:lnTo>
                <a:lnTo>
                  <a:pt x="543048" y="29207"/>
                </a:lnTo>
                <a:lnTo>
                  <a:pt x="490114" y="22802"/>
                </a:lnTo>
                <a:lnTo>
                  <a:pt x="432017" y="17076"/>
                </a:lnTo>
                <a:lnTo>
                  <a:pt x="369203" y="12083"/>
                </a:lnTo>
                <a:lnTo>
                  <a:pt x="302118" y="7877"/>
                </a:lnTo>
                <a:lnTo>
                  <a:pt x="231209" y="4512"/>
                </a:lnTo>
                <a:lnTo>
                  <a:pt x="156922" y="2041"/>
                </a:lnTo>
                <a:lnTo>
                  <a:pt x="79703" y="519"/>
                </a:lnTo>
                <a:lnTo>
                  <a:pt x="0" y="0"/>
                </a:lnTo>
                <a:lnTo>
                  <a:pt x="79703" y="519"/>
                </a:lnTo>
                <a:lnTo>
                  <a:pt x="156922" y="2041"/>
                </a:lnTo>
                <a:lnTo>
                  <a:pt x="231209" y="4512"/>
                </a:lnTo>
                <a:lnTo>
                  <a:pt x="302118" y="7877"/>
                </a:lnTo>
                <a:lnTo>
                  <a:pt x="369203" y="12083"/>
                </a:lnTo>
                <a:lnTo>
                  <a:pt x="432017" y="17076"/>
                </a:lnTo>
                <a:lnTo>
                  <a:pt x="490114" y="22802"/>
                </a:lnTo>
                <a:lnTo>
                  <a:pt x="543048" y="29207"/>
                </a:lnTo>
                <a:lnTo>
                  <a:pt x="590373" y="36237"/>
                </a:lnTo>
                <a:lnTo>
                  <a:pt x="631641" y="43838"/>
                </a:lnTo>
                <a:lnTo>
                  <a:pt x="694224" y="60537"/>
                </a:lnTo>
                <a:lnTo>
                  <a:pt x="731520" y="88518"/>
                </a:lnTo>
                <a:lnTo>
                  <a:pt x="693232" y="116889"/>
                </a:lnTo>
                <a:lnTo>
                  <a:pt x="628907" y="133821"/>
                </a:lnTo>
                <a:lnTo>
                  <a:pt x="586452" y="141516"/>
                </a:lnTo>
                <a:lnTo>
                  <a:pt x="537733" y="148621"/>
                </a:lnTo>
                <a:lnTo>
                  <a:pt x="483201" y="155077"/>
                </a:lnTo>
                <a:lnTo>
                  <a:pt x="423303" y="160825"/>
                </a:lnTo>
                <a:lnTo>
                  <a:pt x="358489" y="165807"/>
                </a:lnTo>
                <a:lnTo>
                  <a:pt x="289209" y="169965"/>
                </a:lnTo>
                <a:lnTo>
                  <a:pt x="215910" y="173240"/>
                </a:lnTo>
                <a:lnTo>
                  <a:pt x="139042" y="175575"/>
                </a:lnTo>
                <a:lnTo>
                  <a:pt x="59055" y="176910"/>
                </a:lnTo>
                <a:lnTo>
                  <a:pt x="59055" y="235965"/>
                </a:lnTo>
                <a:lnTo>
                  <a:pt x="0" y="177164"/>
                </a:lnTo>
                <a:lnTo>
                  <a:pt x="59055" y="117856"/>
                </a:lnTo>
                <a:lnTo>
                  <a:pt x="59055" y="176910"/>
                </a:lnTo>
                <a:lnTo>
                  <a:pt x="139042" y="175575"/>
                </a:lnTo>
                <a:lnTo>
                  <a:pt x="215910" y="173241"/>
                </a:lnTo>
                <a:lnTo>
                  <a:pt x="289209" y="169966"/>
                </a:lnTo>
                <a:lnTo>
                  <a:pt x="358489" y="165810"/>
                </a:lnTo>
                <a:lnTo>
                  <a:pt x="423303" y="160831"/>
                </a:lnTo>
                <a:lnTo>
                  <a:pt x="483201" y="155087"/>
                </a:lnTo>
                <a:lnTo>
                  <a:pt x="537733" y="148637"/>
                </a:lnTo>
                <a:lnTo>
                  <a:pt x="586452" y="141540"/>
                </a:lnTo>
                <a:lnTo>
                  <a:pt x="628907" y="133854"/>
                </a:lnTo>
                <a:lnTo>
                  <a:pt x="693232" y="116951"/>
                </a:lnTo>
                <a:lnTo>
                  <a:pt x="727116" y="98396"/>
                </a:lnTo>
                <a:lnTo>
                  <a:pt x="731520" y="88645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64322" y="8334756"/>
            <a:ext cx="1463040" cy="448308"/>
          </a:xfrm>
          <a:custGeom>
            <a:avLst/>
            <a:gdLst/>
            <a:ahLst/>
            <a:cxnLst/>
            <a:rect l="l" t="t" r="r" b="b"/>
            <a:pathLst>
              <a:path w="731520" h="224154">
                <a:moveTo>
                  <a:pt x="731520" y="84010"/>
                </a:moveTo>
                <a:lnTo>
                  <a:pt x="694224" y="57458"/>
                </a:lnTo>
                <a:lnTo>
                  <a:pt x="631641" y="41610"/>
                </a:lnTo>
                <a:lnTo>
                  <a:pt x="590373" y="34396"/>
                </a:lnTo>
                <a:lnTo>
                  <a:pt x="543048" y="27724"/>
                </a:lnTo>
                <a:lnTo>
                  <a:pt x="490114" y="21645"/>
                </a:lnTo>
                <a:lnTo>
                  <a:pt x="432017" y="16210"/>
                </a:lnTo>
                <a:lnTo>
                  <a:pt x="369203" y="11470"/>
                </a:lnTo>
                <a:lnTo>
                  <a:pt x="302118" y="7478"/>
                </a:lnTo>
                <a:lnTo>
                  <a:pt x="231209" y="4283"/>
                </a:lnTo>
                <a:lnTo>
                  <a:pt x="156922" y="1937"/>
                </a:lnTo>
                <a:lnTo>
                  <a:pt x="79703" y="493"/>
                </a:lnTo>
                <a:lnTo>
                  <a:pt x="0" y="0"/>
                </a:lnTo>
                <a:lnTo>
                  <a:pt x="79703" y="493"/>
                </a:lnTo>
                <a:lnTo>
                  <a:pt x="156922" y="1937"/>
                </a:lnTo>
                <a:lnTo>
                  <a:pt x="231209" y="4283"/>
                </a:lnTo>
                <a:lnTo>
                  <a:pt x="302118" y="7478"/>
                </a:lnTo>
                <a:lnTo>
                  <a:pt x="369203" y="11470"/>
                </a:lnTo>
                <a:lnTo>
                  <a:pt x="432017" y="16210"/>
                </a:lnTo>
                <a:lnTo>
                  <a:pt x="490114" y="21645"/>
                </a:lnTo>
                <a:lnTo>
                  <a:pt x="543048" y="27724"/>
                </a:lnTo>
                <a:lnTo>
                  <a:pt x="590373" y="34396"/>
                </a:lnTo>
                <a:lnTo>
                  <a:pt x="631641" y="41610"/>
                </a:lnTo>
                <a:lnTo>
                  <a:pt x="694224" y="57458"/>
                </a:lnTo>
                <a:lnTo>
                  <a:pt x="731520" y="84010"/>
                </a:lnTo>
                <a:lnTo>
                  <a:pt x="693009" y="110961"/>
                </a:lnTo>
                <a:lnTo>
                  <a:pt x="628331" y="127045"/>
                </a:lnTo>
                <a:lnTo>
                  <a:pt x="585652" y="134353"/>
                </a:lnTo>
                <a:lnTo>
                  <a:pt x="536686" y="141097"/>
                </a:lnTo>
                <a:lnTo>
                  <a:pt x="481886" y="147220"/>
                </a:lnTo>
                <a:lnTo>
                  <a:pt x="421706" y="152666"/>
                </a:lnTo>
                <a:lnTo>
                  <a:pt x="356601" y="157380"/>
                </a:lnTo>
                <a:lnTo>
                  <a:pt x="287025" y="161304"/>
                </a:lnTo>
                <a:lnTo>
                  <a:pt x="213431" y="164383"/>
                </a:lnTo>
                <a:lnTo>
                  <a:pt x="136273" y="166560"/>
                </a:lnTo>
                <a:lnTo>
                  <a:pt x="56007" y="167779"/>
                </a:lnTo>
                <a:lnTo>
                  <a:pt x="56007" y="223786"/>
                </a:lnTo>
                <a:lnTo>
                  <a:pt x="0" y="168021"/>
                </a:lnTo>
                <a:lnTo>
                  <a:pt x="56007" y="111772"/>
                </a:lnTo>
                <a:lnTo>
                  <a:pt x="56007" y="167779"/>
                </a:lnTo>
                <a:lnTo>
                  <a:pt x="136273" y="166560"/>
                </a:lnTo>
                <a:lnTo>
                  <a:pt x="213431" y="164383"/>
                </a:lnTo>
                <a:lnTo>
                  <a:pt x="287025" y="161304"/>
                </a:lnTo>
                <a:lnTo>
                  <a:pt x="356601" y="157380"/>
                </a:lnTo>
                <a:lnTo>
                  <a:pt x="421706" y="152666"/>
                </a:lnTo>
                <a:lnTo>
                  <a:pt x="481886" y="147220"/>
                </a:lnTo>
                <a:lnTo>
                  <a:pt x="536686" y="141097"/>
                </a:lnTo>
                <a:lnTo>
                  <a:pt x="585652" y="134353"/>
                </a:lnTo>
                <a:lnTo>
                  <a:pt x="628331" y="127045"/>
                </a:lnTo>
                <a:lnTo>
                  <a:pt x="693009" y="110961"/>
                </a:lnTo>
                <a:lnTo>
                  <a:pt x="727089" y="93295"/>
                </a:lnTo>
                <a:lnTo>
                  <a:pt x="731520" y="8401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77923" y="8845295"/>
            <a:ext cx="5259070" cy="173990"/>
          </a:xfrm>
          <a:custGeom>
            <a:avLst/>
            <a:gdLst/>
            <a:ahLst/>
            <a:cxnLst/>
            <a:rect l="l" t="t" r="r" b="b"/>
            <a:pathLst>
              <a:path w="2629535" h="86995">
                <a:moveTo>
                  <a:pt x="86868" y="0"/>
                </a:moveTo>
                <a:lnTo>
                  <a:pt x="0" y="43433"/>
                </a:lnTo>
                <a:lnTo>
                  <a:pt x="86868" y="86867"/>
                </a:lnTo>
                <a:lnTo>
                  <a:pt x="86868" y="57911"/>
                </a:lnTo>
                <a:lnTo>
                  <a:pt x="72390" y="57911"/>
                </a:lnTo>
                <a:lnTo>
                  <a:pt x="72390" y="28955"/>
                </a:lnTo>
                <a:lnTo>
                  <a:pt x="86868" y="28955"/>
                </a:lnTo>
                <a:lnTo>
                  <a:pt x="86868" y="0"/>
                </a:lnTo>
                <a:close/>
              </a:path>
              <a:path w="2629535" h="86995">
                <a:moveTo>
                  <a:pt x="86868" y="28955"/>
                </a:moveTo>
                <a:lnTo>
                  <a:pt x="72390" y="28955"/>
                </a:lnTo>
                <a:lnTo>
                  <a:pt x="72390" y="57911"/>
                </a:lnTo>
                <a:lnTo>
                  <a:pt x="86868" y="57911"/>
                </a:lnTo>
                <a:lnTo>
                  <a:pt x="86868" y="28955"/>
                </a:lnTo>
                <a:close/>
              </a:path>
              <a:path w="2629535" h="86995">
                <a:moveTo>
                  <a:pt x="2629535" y="28955"/>
                </a:moveTo>
                <a:lnTo>
                  <a:pt x="86868" y="28955"/>
                </a:lnTo>
                <a:lnTo>
                  <a:pt x="86868" y="57911"/>
                </a:lnTo>
                <a:lnTo>
                  <a:pt x="2629535" y="57911"/>
                </a:lnTo>
                <a:lnTo>
                  <a:pt x="2629535" y="28955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61276" y="4081271"/>
            <a:ext cx="5580380" cy="173990"/>
          </a:xfrm>
          <a:custGeom>
            <a:avLst/>
            <a:gdLst/>
            <a:ahLst/>
            <a:cxnLst/>
            <a:rect l="l" t="t" r="r" b="b"/>
            <a:pathLst>
              <a:path w="2790190" h="86994">
                <a:moveTo>
                  <a:pt x="2703322" y="0"/>
                </a:moveTo>
                <a:lnTo>
                  <a:pt x="2703322" y="86868"/>
                </a:lnTo>
                <a:lnTo>
                  <a:pt x="2761233" y="57912"/>
                </a:lnTo>
                <a:lnTo>
                  <a:pt x="2717800" y="57912"/>
                </a:lnTo>
                <a:lnTo>
                  <a:pt x="2717800" y="28956"/>
                </a:lnTo>
                <a:lnTo>
                  <a:pt x="2761234" y="28956"/>
                </a:lnTo>
                <a:lnTo>
                  <a:pt x="2703322" y="0"/>
                </a:lnTo>
                <a:close/>
              </a:path>
              <a:path w="2790190" h="86994">
                <a:moveTo>
                  <a:pt x="270332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703322" y="57912"/>
                </a:lnTo>
                <a:lnTo>
                  <a:pt x="2703322" y="28956"/>
                </a:lnTo>
                <a:close/>
              </a:path>
              <a:path w="2790190" h="86994">
                <a:moveTo>
                  <a:pt x="2761234" y="28956"/>
                </a:moveTo>
                <a:lnTo>
                  <a:pt x="2717800" y="28956"/>
                </a:lnTo>
                <a:lnTo>
                  <a:pt x="2717800" y="57912"/>
                </a:lnTo>
                <a:lnTo>
                  <a:pt x="2761233" y="57912"/>
                </a:lnTo>
                <a:lnTo>
                  <a:pt x="2790190" y="43433"/>
                </a:lnTo>
                <a:lnTo>
                  <a:pt x="2761234" y="28956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09459" y="5215129"/>
            <a:ext cx="5594350" cy="173990"/>
          </a:xfrm>
          <a:custGeom>
            <a:avLst/>
            <a:gdLst/>
            <a:ahLst/>
            <a:cxnLst/>
            <a:rect l="l" t="t" r="r" b="b"/>
            <a:pathLst>
              <a:path w="2797175" h="86994">
                <a:moveTo>
                  <a:pt x="86868" y="0"/>
                </a:moveTo>
                <a:lnTo>
                  <a:pt x="0" y="43434"/>
                </a:lnTo>
                <a:lnTo>
                  <a:pt x="86868" y="86868"/>
                </a:lnTo>
                <a:lnTo>
                  <a:pt x="86868" y="57912"/>
                </a:lnTo>
                <a:lnTo>
                  <a:pt x="72390" y="57912"/>
                </a:lnTo>
                <a:lnTo>
                  <a:pt x="72390" y="28956"/>
                </a:lnTo>
                <a:lnTo>
                  <a:pt x="86868" y="28956"/>
                </a:lnTo>
                <a:lnTo>
                  <a:pt x="86868" y="0"/>
                </a:lnTo>
                <a:close/>
              </a:path>
              <a:path w="2797175" h="86994">
                <a:moveTo>
                  <a:pt x="86868" y="28956"/>
                </a:moveTo>
                <a:lnTo>
                  <a:pt x="72390" y="28956"/>
                </a:lnTo>
                <a:lnTo>
                  <a:pt x="72390" y="57912"/>
                </a:lnTo>
                <a:lnTo>
                  <a:pt x="86868" y="57912"/>
                </a:lnTo>
                <a:lnTo>
                  <a:pt x="86868" y="28956"/>
                </a:lnTo>
                <a:close/>
              </a:path>
              <a:path w="2797175" h="86994">
                <a:moveTo>
                  <a:pt x="2797048" y="28956"/>
                </a:moveTo>
                <a:lnTo>
                  <a:pt x="86868" y="28956"/>
                </a:lnTo>
                <a:lnTo>
                  <a:pt x="86868" y="57912"/>
                </a:lnTo>
                <a:lnTo>
                  <a:pt x="2797048" y="57912"/>
                </a:lnTo>
                <a:lnTo>
                  <a:pt x="2797048" y="28956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976858" y="4396740"/>
            <a:ext cx="1463040" cy="596900"/>
          </a:xfrm>
          <a:custGeom>
            <a:avLst/>
            <a:gdLst/>
            <a:ahLst/>
            <a:cxnLst/>
            <a:rect l="l" t="t" r="r" b="b"/>
            <a:pathLst>
              <a:path w="731520" h="298450">
                <a:moveTo>
                  <a:pt x="731520" y="112013"/>
                </a:moveTo>
                <a:lnTo>
                  <a:pt x="698630" y="78709"/>
                </a:lnTo>
                <a:lnTo>
                  <a:pt x="643225" y="58627"/>
                </a:lnTo>
                <a:lnTo>
                  <a:pt x="564469" y="40768"/>
                </a:lnTo>
                <a:lnTo>
                  <a:pt x="517255" y="32813"/>
                </a:lnTo>
                <a:lnTo>
                  <a:pt x="465306" y="25583"/>
                </a:lnTo>
                <a:lnTo>
                  <a:pt x="408990" y="19134"/>
                </a:lnTo>
                <a:lnTo>
                  <a:pt x="348676" y="13522"/>
                </a:lnTo>
                <a:lnTo>
                  <a:pt x="284732" y="8804"/>
                </a:lnTo>
                <a:lnTo>
                  <a:pt x="217524" y="5037"/>
                </a:lnTo>
                <a:lnTo>
                  <a:pt x="147420" y="2276"/>
                </a:lnTo>
                <a:lnTo>
                  <a:pt x="74790" y="578"/>
                </a:lnTo>
                <a:lnTo>
                  <a:pt x="0" y="0"/>
                </a:lnTo>
                <a:lnTo>
                  <a:pt x="74790" y="578"/>
                </a:lnTo>
                <a:lnTo>
                  <a:pt x="147420" y="2276"/>
                </a:lnTo>
                <a:lnTo>
                  <a:pt x="217524" y="5037"/>
                </a:lnTo>
                <a:lnTo>
                  <a:pt x="284732" y="8804"/>
                </a:lnTo>
                <a:lnTo>
                  <a:pt x="348676" y="13522"/>
                </a:lnTo>
                <a:lnTo>
                  <a:pt x="408990" y="19134"/>
                </a:lnTo>
                <a:lnTo>
                  <a:pt x="465306" y="25583"/>
                </a:lnTo>
                <a:lnTo>
                  <a:pt x="517255" y="32813"/>
                </a:lnTo>
                <a:lnTo>
                  <a:pt x="564469" y="40768"/>
                </a:lnTo>
                <a:lnTo>
                  <a:pt x="606582" y="49392"/>
                </a:lnTo>
                <a:lnTo>
                  <a:pt x="674030" y="68419"/>
                </a:lnTo>
                <a:lnTo>
                  <a:pt x="716657" y="89443"/>
                </a:lnTo>
                <a:lnTo>
                  <a:pt x="731520" y="112013"/>
                </a:lnTo>
                <a:lnTo>
                  <a:pt x="694348" y="147314"/>
                </a:lnTo>
                <a:lnTo>
                  <a:pt x="631806" y="168466"/>
                </a:lnTo>
                <a:lnTo>
                  <a:pt x="590481" y="178111"/>
                </a:lnTo>
                <a:lnTo>
                  <a:pt x="543020" y="187039"/>
                </a:lnTo>
                <a:lnTo>
                  <a:pt x="489848" y="195177"/>
                </a:lnTo>
                <a:lnTo>
                  <a:pt x="431390" y="202455"/>
                </a:lnTo>
                <a:lnTo>
                  <a:pt x="368070" y="208798"/>
                </a:lnTo>
                <a:lnTo>
                  <a:pt x="300314" y="214136"/>
                </a:lnTo>
                <a:lnTo>
                  <a:pt x="228546" y="218396"/>
                </a:lnTo>
                <a:lnTo>
                  <a:pt x="153192" y="221505"/>
                </a:lnTo>
                <a:lnTo>
                  <a:pt x="74675" y="223393"/>
                </a:lnTo>
                <a:lnTo>
                  <a:pt x="74675" y="298069"/>
                </a:lnTo>
                <a:lnTo>
                  <a:pt x="0" y="224028"/>
                </a:lnTo>
                <a:lnTo>
                  <a:pt x="74675" y="148717"/>
                </a:lnTo>
                <a:lnTo>
                  <a:pt x="74675" y="223393"/>
                </a:lnTo>
                <a:lnTo>
                  <a:pt x="153192" y="221505"/>
                </a:lnTo>
                <a:lnTo>
                  <a:pt x="228546" y="218396"/>
                </a:lnTo>
                <a:lnTo>
                  <a:pt x="300314" y="214136"/>
                </a:lnTo>
                <a:lnTo>
                  <a:pt x="368070" y="208798"/>
                </a:lnTo>
                <a:lnTo>
                  <a:pt x="431390" y="202455"/>
                </a:lnTo>
                <a:lnTo>
                  <a:pt x="489848" y="195177"/>
                </a:lnTo>
                <a:lnTo>
                  <a:pt x="543020" y="187039"/>
                </a:lnTo>
                <a:lnTo>
                  <a:pt x="590481" y="178111"/>
                </a:lnTo>
                <a:lnTo>
                  <a:pt x="631806" y="168466"/>
                </a:lnTo>
                <a:lnTo>
                  <a:pt x="694348" y="147314"/>
                </a:lnTo>
                <a:lnTo>
                  <a:pt x="727248" y="124160"/>
                </a:lnTo>
                <a:lnTo>
                  <a:pt x="731520" y="112013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8738" y="3723690"/>
            <a:ext cx="5295900" cy="15496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576070" marR="10160" indent="-640080">
              <a:lnSpc>
                <a:spcPct val="138000"/>
              </a:lnSpc>
              <a:spcBef>
                <a:spcPts val="20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Transactions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sent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for application  Speculatively apply the</a:t>
            </a:r>
            <a:r>
              <a:rPr sz="20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transactions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60"/>
              </a:spcBef>
            </a:pPr>
            <a:endParaRPr sz="2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>
              <a:spcBef>
                <a:spcPts val="1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Return a proof of correctness and/or change</a:t>
            </a:r>
            <a:r>
              <a:rPr sz="20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set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15557" y="6851905"/>
            <a:ext cx="9033510" cy="173990"/>
          </a:xfrm>
          <a:custGeom>
            <a:avLst/>
            <a:gdLst/>
            <a:ahLst/>
            <a:cxnLst/>
            <a:rect l="l" t="t" r="r" b="b"/>
            <a:pathLst>
              <a:path w="4516755" h="86995">
                <a:moveTo>
                  <a:pt x="4429760" y="0"/>
                </a:moveTo>
                <a:lnTo>
                  <a:pt x="4429760" y="86868"/>
                </a:lnTo>
                <a:lnTo>
                  <a:pt x="4487672" y="57912"/>
                </a:lnTo>
                <a:lnTo>
                  <a:pt x="4444238" y="57912"/>
                </a:lnTo>
                <a:lnTo>
                  <a:pt x="4444238" y="28956"/>
                </a:lnTo>
                <a:lnTo>
                  <a:pt x="4487672" y="28956"/>
                </a:lnTo>
                <a:lnTo>
                  <a:pt x="4429760" y="0"/>
                </a:lnTo>
                <a:close/>
              </a:path>
              <a:path w="4516755" h="86995">
                <a:moveTo>
                  <a:pt x="4429760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4429760" y="57912"/>
                </a:lnTo>
                <a:lnTo>
                  <a:pt x="4429760" y="28956"/>
                </a:lnTo>
                <a:close/>
              </a:path>
              <a:path w="4516755" h="86995">
                <a:moveTo>
                  <a:pt x="4487672" y="28956"/>
                </a:moveTo>
                <a:lnTo>
                  <a:pt x="4444238" y="28956"/>
                </a:lnTo>
                <a:lnTo>
                  <a:pt x="4444238" y="57912"/>
                </a:lnTo>
                <a:lnTo>
                  <a:pt x="4487672" y="57912"/>
                </a:lnTo>
                <a:lnTo>
                  <a:pt x="4516628" y="43434"/>
                </a:lnTo>
                <a:lnTo>
                  <a:pt x="4487672" y="28956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61276" y="7257289"/>
            <a:ext cx="5580380" cy="173990"/>
          </a:xfrm>
          <a:custGeom>
            <a:avLst/>
            <a:gdLst/>
            <a:ahLst/>
            <a:cxnLst/>
            <a:rect l="l" t="t" r="r" b="b"/>
            <a:pathLst>
              <a:path w="2790190" h="86995">
                <a:moveTo>
                  <a:pt x="2703322" y="0"/>
                </a:moveTo>
                <a:lnTo>
                  <a:pt x="2703322" y="86867"/>
                </a:lnTo>
                <a:lnTo>
                  <a:pt x="2761234" y="57911"/>
                </a:lnTo>
                <a:lnTo>
                  <a:pt x="2717800" y="57911"/>
                </a:lnTo>
                <a:lnTo>
                  <a:pt x="2717800" y="28955"/>
                </a:lnTo>
                <a:lnTo>
                  <a:pt x="2761234" y="28955"/>
                </a:lnTo>
                <a:lnTo>
                  <a:pt x="2703322" y="0"/>
                </a:lnTo>
                <a:close/>
              </a:path>
              <a:path w="2790190" h="86995">
                <a:moveTo>
                  <a:pt x="2703322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703322" y="57911"/>
                </a:lnTo>
                <a:lnTo>
                  <a:pt x="2703322" y="28955"/>
                </a:lnTo>
                <a:close/>
              </a:path>
              <a:path w="2790190" h="86995">
                <a:moveTo>
                  <a:pt x="2761234" y="28955"/>
                </a:moveTo>
                <a:lnTo>
                  <a:pt x="2717800" y="28955"/>
                </a:lnTo>
                <a:lnTo>
                  <a:pt x="2717800" y="57911"/>
                </a:lnTo>
                <a:lnTo>
                  <a:pt x="2761234" y="57911"/>
                </a:lnTo>
                <a:lnTo>
                  <a:pt x="2790190" y="43433"/>
                </a:lnTo>
                <a:lnTo>
                  <a:pt x="2761234" y="28955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028676" y="7493506"/>
            <a:ext cx="1463040" cy="448308"/>
          </a:xfrm>
          <a:custGeom>
            <a:avLst/>
            <a:gdLst/>
            <a:ahLst/>
            <a:cxnLst/>
            <a:rect l="l" t="t" r="r" b="b"/>
            <a:pathLst>
              <a:path w="731520" h="224154">
                <a:moveTo>
                  <a:pt x="731519" y="83947"/>
                </a:moveTo>
                <a:lnTo>
                  <a:pt x="694224" y="57416"/>
                </a:lnTo>
                <a:lnTo>
                  <a:pt x="631641" y="41580"/>
                </a:lnTo>
                <a:lnTo>
                  <a:pt x="590373" y="34372"/>
                </a:lnTo>
                <a:lnTo>
                  <a:pt x="543048" y="27705"/>
                </a:lnTo>
                <a:lnTo>
                  <a:pt x="490114" y="21630"/>
                </a:lnTo>
                <a:lnTo>
                  <a:pt x="432017" y="16199"/>
                </a:lnTo>
                <a:lnTo>
                  <a:pt x="369203" y="11462"/>
                </a:lnTo>
                <a:lnTo>
                  <a:pt x="302118" y="7472"/>
                </a:lnTo>
                <a:lnTo>
                  <a:pt x="231209" y="4280"/>
                </a:lnTo>
                <a:lnTo>
                  <a:pt x="156922" y="1936"/>
                </a:lnTo>
                <a:lnTo>
                  <a:pt x="79703" y="492"/>
                </a:lnTo>
                <a:lnTo>
                  <a:pt x="0" y="0"/>
                </a:lnTo>
                <a:lnTo>
                  <a:pt x="79703" y="492"/>
                </a:lnTo>
                <a:lnTo>
                  <a:pt x="156922" y="1936"/>
                </a:lnTo>
                <a:lnTo>
                  <a:pt x="231209" y="4280"/>
                </a:lnTo>
                <a:lnTo>
                  <a:pt x="302118" y="7472"/>
                </a:lnTo>
                <a:lnTo>
                  <a:pt x="369203" y="11462"/>
                </a:lnTo>
                <a:lnTo>
                  <a:pt x="432017" y="16199"/>
                </a:lnTo>
                <a:lnTo>
                  <a:pt x="490114" y="21630"/>
                </a:lnTo>
                <a:lnTo>
                  <a:pt x="543048" y="27705"/>
                </a:lnTo>
                <a:lnTo>
                  <a:pt x="590373" y="34372"/>
                </a:lnTo>
                <a:lnTo>
                  <a:pt x="631641" y="41580"/>
                </a:lnTo>
                <a:lnTo>
                  <a:pt x="694224" y="57416"/>
                </a:lnTo>
                <a:lnTo>
                  <a:pt x="731519" y="83947"/>
                </a:lnTo>
                <a:lnTo>
                  <a:pt x="693009" y="110930"/>
                </a:lnTo>
                <a:lnTo>
                  <a:pt x="628331" y="127028"/>
                </a:lnTo>
                <a:lnTo>
                  <a:pt x="585652" y="134341"/>
                </a:lnTo>
                <a:lnTo>
                  <a:pt x="536686" y="141089"/>
                </a:lnTo>
                <a:lnTo>
                  <a:pt x="481886" y="147215"/>
                </a:lnTo>
                <a:lnTo>
                  <a:pt x="421706" y="152664"/>
                </a:lnTo>
                <a:lnTo>
                  <a:pt x="356601" y="157379"/>
                </a:lnTo>
                <a:lnTo>
                  <a:pt x="287025" y="161304"/>
                </a:lnTo>
                <a:lnTo>
                  <a:pt x="213431" y="164383"/>
                </a:lnTo>
                <a:lnTo>
                  <a:pt x="136273" y="166560"/>
                </a:lnTo>
                <a:lnTo>
                  <a:pt x="56006" y="167779"/>
                </a:lnTo>
                <a:lnTo>
                  <a:pt x="56006" y="223786"/>
                </a:lnTo>
                <a:lnTo>
                  <a:pt x="0" y="168021"/>
                </a:lnTo>
                <a:lnTo>
                  <a:pt x="56006" y="111760"/>
                </a:lnTo>
                <a:lnTo>
                  <a:pt x="56006" y="167779"/>
                </a:lnTo>
                <a:lnTo>
                  <a:pt x="136273" y="166560"/>
                </a:lnTo>
                <a:lnTo>
                  <a:pt x="213431" y="164383"/>
                </a:lnTo>
                <a:lnTo>
                  <a:pt x="287025" y="161305"/>
                </a:lnTo>
                <a:lnTo>
                  <a:pt x="356601" y="157382"/>
                </a:lnTo>
                <a:lnTo>
                  <a:pt x="421706" y="152669"/>
                </a:lnTo>
                <a:lnTo>
                  <a:pt x="481886" y="147225"/>
                </a:lnTo>
                <a:lnTo>
                  <a:pt x="536686" y="141104"/>
                </a:lnTo>
                <a:lnTo>
                  <a:pt x="585652" y="134365"/>
                </a:lnTo>
                <a:lnTo>
                  <a:pt x="628331" y="127061"/>
                </a:lnTo>
                <a:lnTo>
                  <a:pt x="693009" y="110992"/>
                </a:lnTo>
                <a:lnTo>
                  <a:pt x="727089" y="93346"/>
                </a:lnTo>
                <a:lnTo>
                  <a:pt x="731519" y="84074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15557" y="8083295"/>
            <a:ext cx="5594350" cy="173990"/>
          </a:xfrm>
          <a:custGeom>
            <a:avLst/>
            <a:gdLst/>
            <a:ahLst/>
            <a:cxnLst/>
            <a:rect l="l" t="t" r="r" b="b"/>
            <a:pathLst>
              <a:path w="2797175" h="86995">
                <a:moveTo>
                  <a:pt x="86868" y="0"/>
                </a:moveTo>
                <a:lnTo>
                  <a:pt x="0" y="43433"/>
                </a:lnTo>
                <a:lnTo>
                  <a:pt x="86868" y="86867"/>
                </a:lnTo>
                <a:lnTo>
                  <a:pt x="86868" y="57911"/>
                </a:lnTo>
                <a:lnTo>
                  <a:pt x="72389" y="57911"/>
                </a:lnTo>
                <a:lnTo>
                  <a:pt x="72389" y="28955"/>
                </a:lnTo>
                <a:lnTo>
                  <a:pt x="86868" y="28955"/>
                </a:lnTo>
                <a:lnTo>
                  <a:pt x="86868" y="0"/>
                </a:lnTo>
                <a:close/>
              </a:path>
              <a:path w="2797175" h="86995">
                <a:moveTo>
                  <a:pt x="86868" y="28955"/>
                </a:moveTo>
                <a:lnTo>
                  <a:pt x="72389" y="28955"/>
                </a:lnTo>
                <a:lnTo>
                  <a:pt x="72389" y="57911"/>
                </a:lnTo>
                <a:lnTo>
                  <a:pt x="86868" y="57911"/>
                </a:lnTo>
                <a:lnTo>
                  <a:pt x="86868" y="28955"/>
                </a:lnTo>
                <a:close/>
              </a:path>
              <a:path w="2797175" h="86995">
                <a:moveTo>
                  <a:pt x="2797048" y="28955"/>
                </a:moveTo>
                <a:lnTo>
                  <a:pt x="86868" y="28955"/>
                </a:lnTo>
                <a:lnTo>
                  <a:pt x="86868" y="57911"/>
                </a:lnTo>
                <a:lnTo>
                  <a:pt x="2797048" y="57911"/>
                </a:lnTo>
                <a:lnTo>
                  <a:pt x="2797048" y="28955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63366" y="5992521"/>
            <a:ext cx="13399768" cy="293849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292350">
              <a:spcBef>
                <a:spcPts val="19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Order</a:t>
            </a:r>
            <a:r>
              <a:rPr sz="20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transactions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6764020" marR="10160" indent="-2030730">
              <a:lnSpc>
                <a:spcPct val="137700"/>
              </a:lnSpc>
              <a:spcBef>
                <a:spcPts val="134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Broadcast ordered list of transactions, the proof of correctness, and the change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sets  Send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 requests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5575300">
              <a:spcBef>
                <a:spcPts val="55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Verify transactions</a:t>
            </a:r>
            <a:r>
              <a:rPr sz="20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deterministically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5448300">
              <a:spcBef>
                <a:spcPts val="119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Return corrected block of</a:t>
            </a:r>
            <a:r>
              <a:rPr sz="20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transactions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1162050">
              <a:spcBef>
                <a:spcPts val="270"/>
              </a:spcBef>
            </a:pPr>
            <a:r>
              <a:rPr sz="2000" spc="-20" dirty="0">
                <a:solidFill>
                  <a:srgbClr val="5F5F5F"/>
                </a:solidFill>
                <a:cs typeface="Calibri"/>
              </a:rPr>
              <a:t>Commit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block of</a:t>
            </a:r>
            <a:r>
              <a:rPr sz="20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transactions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72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Notify clients of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events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(if</a:t>
            </a:r>
            <a:r>
              <a:rPr sz="20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any)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61563" y="1647850"/>
            <a:ext cx="138811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5F5F5F"/>
                </a:solidFill>
                <a:cs typeface="Calibri"/>
              </a:rPr>
              <a:t>Consensus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204947" y="2014980"/>
            <a:ext cx="210439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5F5F5F"/>
                </a:solidFill>
                <a:cs typeface="Calibri"/>
              </a:rPr>
              <a:t>(on other</a:t>
            </a:r>
            <a:r>
              <a:rPr sz="2400" b="1" spc="-13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peers)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59053" y="2021738"/>
            <a:ext cx="12559030" cy="16112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  <a:tabLst>
                <a:tab pos="5208270" algn="l"/>
                <a:tab pos="10629900" algn="l"/>
              </a:tabLst>
            </a:pPr>
            <a:r>
              <a:rPr sz="3600" b="1" spc="-14" baseline="4629" dirty="0">
                <a:solidFill>
                  <a:srgbClr val="5F5F5F"/>
                </a:solidFill>
                <a:cs typeface="Calibri"/>
              </a:rPr>
              <a:t>Client	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Consensus	</a:t>
            </a:r>
            <a:r>
              <a:rPr sz="3600" b="1" spc="-14" baseline="4629" dirty="0">
                <a:solidFill>
                  <a:srgbClr val="5F5F5F"/>
                </a:solidFill>
                <a:cs typeface="Calibri"/>
              </a:rPr>
              <a:t>Smart</a:t>
            </a:r>
            <a:r>
              <a:rPr sz="3600" b="1" spc="-134" baseline="4629" dirty="0">
                <a:solidFill>
                  <a:srgbClr val="5F5F5F"/>
                </a:solidFill>
                <a:cs typeface="Calibri"/>
              </a:rPr>
              <a:t> </a:t>
            </a:r>
            <a:r>
              <a:rPr sz="3600" b="1" spc="-30" baseline="4629" dirty="0">
                <a:solidFill>
                  <a:srgbClr val="5F5F5F"/>
                </a:solidFill>
                <a:cs typeface="Calibri"/>
              </a:rPr>
              <a:t>Contract</a:t>
            </a:r>
            <a:endParaRPr sz="3600" baseline="4629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00"/>
              </a:spcBef>
            </a:pPr>
            <a:endParaRPr sz="2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36600" marR="6819900" indent="-161290">
              <a:lnSpc>
                <a:spcPct val="128000"/>
              </a:lnSpc>
              <a:spcBef>
                <a:spcPts val="1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Transactions are delivered into the </a:t>
            </a:r>
            <a:r>
              <a:rPr sz="2000" dirty="0">
                <a:solidFill>
                  <a:srgbClr val="5F5F5F"/>
                </a:solidFill>
                <a:cs typeface="Calibri"/>
              </a:rPr>
              <a:t>pending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pool  Transactions are selected from the pending</a:t>
            </a:r>
            <a:r>
              <a:rPr sz="20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pool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39597" y="5548884"/>
            <a:ext cx="720090" cy="393700"/>
          </a:xfrm>
          <a:custGeom>
            <a:avLst/>
            <a:gdLst/>
            <a:ahLst/>
            <a:cxnLst/>
            <a:rect l="l" t="t" r="r" b="b"/>
            <a:pathLst>
              <a:path w="360044" h="196850">
                <a:moveTo>
                  <a:pt x="0" y="196595"/>
                </a:moveTo>
                <a:lnTo>
                  <a:pt x="359664" y="196595"/>
                </a:lnTo>
                <a:lnTo>
                  <a:pt x="359664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39597" y="5548884"/>
            <a:ext cx="720090" cy="393700"/>
          </a:xfrm>
          <a:custGeom>
            <a:avLst/>
            <a:gdLst/>
            <a:ahLst/>
            <a:cxnLst/>
            <a:rect l="l" t="t" r="r" b="b"/>
            <a:pathLst>
              <a:path w="360044" h="196850">
                <a:moveTo>
                  <a:pt x="0" y="196595"/>
                </a:moveTo>
                <a:lnTo>
                  <a:pt x="359664" y="196595"/>
                </a:lnTo>
                <a:lnTo>
                  <a:pt x="359664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28955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41118" y="5544566"/>
            <a:ext cx="746760" cy="364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9550">
              <a:spcBef>
                <a:spcPts val="20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76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66671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Consensus &amp; its Interaction with Architectural</a:t>
            </a:r>
            <a:r>
              <a:rPr sz="5600" spc="228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Layers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4" y="1757120"/>
            <a:ext cx="14936468" cy="1677382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5400">
              <a:spcBef>
                <a:spcPts val="130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Hyperledger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business</a:t>
            </a:r>
            <a:r>
              <a:rPr sz="28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blockchain</a:t>
            </a:r>
            <a:r>
              <a:rPr sz="2800" b="1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frameworks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reach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consensus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by</a:t>
            </a:r>
            <a:r>
              <a:rPr sz="2800" b="1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performing</a:t>
            </a:r>
            <a:r>
              <a:rPr sz="28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two</a:t>
            </a:r>
            <a:r>
              <a:rPr sz="28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separate</a:t>
            </a:r>
            <a:r>
              <a:rPr sz="2800" b="1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activities: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082800" indent="-685800">
              <a:spcBef>
                <a:spcPts val="1100"/>
              </a:spcBef>
              <a:buClr>
                <a:srgbClr val="095A82"/>
              </a:buClr>
              <a:buFontTx/>
              <a:buAutoNum type="arabicPeriod"/>
              <a:tabLst>
                <a:tab pos="2082800" algn="l"/>
                <a:tab pos="208407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Ordering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of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082800" indent="-685800">
              <a:spcBef>
                <a:spcPts val="600"/>
              </a:spcBef>
              <a:buClr>
                <a:srgbClr val="095A82"/>
              </a:buClr>
              <a:buFontTx/>
              <a:buAutoNum type="arabicPeriod"/>
              <a:tabLst>
                <a:tab pos="2082800" algn="l"/>
                <a:tab pos="208407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Validating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4211" y="4351020"/>
            <a:ext cx="1210310" cy="1173480"/>
          </a:xfrm>
          <a:custGeom>
            <a:avLst/>
            <a:gdLst/>
            <a:ahLst/>
            <a:cxnLst/>
            <a:rect l="l" t="t" r="r" b="b"/>
            <a:pathLst>
              <a:path w="605155" h="586739">
                <a:moveTo>
                  <a:pt x="0" y="0"/>
                </a:moveTo>
                <a:lnTo>
                  <a:pt x="605028" y="0"/>
                </a:lnTo>
                <a:lnTo>
                  <a:pt x="605028" y="469391"/>
                </a:lnTo>
                <a:lnTo>
                  <a:pt x="302514" y="586739"/>
                </a:lnTo>
                <a:lnTo>
                  <a:pt x="0" y="46939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3567" y="4230876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95A82"/>
                </a:solidFill>
                <a:cs typeface="Calibri"/>
              </a:rPr>
              <a:t>01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5204" y="4224021"/>
            <a:ext cx="5339080" cy="166712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lnSpc>
                <a:spcPts val="3300"/>
              </a:lnSpc>
              <a:spcBef>
                <a:spcPts val="200"/>
              </a:spcBef>
            </a:pPr>
            <a:r>
              <a:rPr sz="2800" b="1" spc="-10" dirty="0">
                <a:solidFill>
                  <a:srgbClr val="095A82"/>
                </a:solidFill>
                <a:cs typeface="Calibri"/>
              </a:rPr>
              <a:t>Ordering: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5400" marR="10160">
              <a:lnSpc>
                <a:spcPts val="2400"/>
              </a:lnSpc>
              <a:spcBef>
                <a:spcPts val="30"/>
              </a:spcBef>
            </a:pPr>
            <a:r>
              <a:rPr sz="2000" spc="-20" dirty="0">
                <a:solidFill>
                  <a:srgbClr val="7E7E7E"/>
                </a:solidFill>
                <a:cs typeface="Calibri"/>
              </a:rPr>
              <a:t>Consensus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depends on </a:t>
            </a:r>
            <a:r>
              <a:rPr sz="2000" dirty="0">
                <a:solidFill>
                  <a:srgbClr val="7E7E7E"/>
                </a:solidFill>
                <a:cs typeface="Calibri"/>
              </a:rPr>
              <a:t>an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ordering service to order  transactions. </a:t>
            </a:r>
            <a:r>
              <a:rPr sz="2000" spc="-20" dirty="0">
                <a:solidFill>
                  <a:srgbClr val="7E7E7E"/>
                </a:solidFill>
                <a:cs typeface="Calibri"/>
              </a:rPr>
              <a:t>To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enable confidentiality of the  transactions, the transaction content can</a:t>
            </a:r>
            <a:r>
              <a:rPr sz="2000" spc="1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be</a:t>
            </a:r>
            <a:endParaRPr sz="2000">
              <a:solidFill>
                <a:prstClr val="black"/>
              </a:solidFill>
              <a:cs typeface="Calibri"/>
            </a:endParaRPr>
          </a:p>
          <a:p>
            <a:pPr marL="25400">
              <a:lnSpc>
                <a:spcPts val="2330"/>
              </a:lnSpc>
            </a:pPr>
            <a:r>
              <a:rPr sz="2000" spc="-10" dirty="0">
                <a:solidFill>
                  <a:srgbClr val="7E7E7E"/>
                </a:solidFill>
                <a:cs typeface="Calibri"/>
              </a:rPr>
              <a:t>hashed or</a:t>
            </a:r>
            <a:r>
              <a:rPr sz="2000" spc="-2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encrypted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46781" y="5841491"/>
            <a:ext cx="1210310" cy="1177290"/>
          </a:xfrm>
          <a:custGeom>
            <a:avLst/>
            <a:gdLst/>
            <a:ahLst/>
            <a:cxnLst/>
            <a:rect l="l" t="t" r="r" b="b"/>
            <a:pathLst>
              <a:path w="605154" h="588645">
                <a:moveTo>
                  <a:pt x="0" y="0"/>
                </a:moveTo>
                <a:lnTo>
                  <a:pt x="605027" y="0"/>
                </a:lnTo>
                <a:lnTo>
                  <a:pt x="605027" y="470662"/>
                </a:lnTo>
                <a:lnTo>
                  <a:pt x="302513" y="588264"/>
                </a:lnTo>
                <a:lnTo>
                  <a:pt x="0" y="47066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68013" y="5768846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D80B8"/>
                </a:solidFill>
                <a:cs typeface="Calibri"/>
              </a:rPr>
              <a:t>02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89234" y="5709158"/>
            <a:ext cx="6007100" cy="13798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R="80010" algn="r">
              <a:spcBef>
                <a:spcPts val="200"/>
              </a:spcBef>
            </a:pPr>
            <a:r>
              <a:rPr sz="2800" b="1" spc="-150" dirty="0">
                <a:solidFill>
                  <a:srgbClr val="0D80B8"/>
                </a:solidFill>
                <a:cs typeface="Calibri"/>
              </a:rPr>
              <a:t>V</a:t>
            </a:r>
            <a:r>
              <a:rPr sz="2800" b="1" dirty="0">
                <a:solidFill>
                  <a:srgbClr val="0D80B8"/>
                </a:solidFill>
                <a:cs typeface="Calibri"/>
              </a:rPr>
              <a:t>alid</a:t>
            </a:r>
            <a:r>
              <a:rPr sz="2800" b="1" spc="-20" dirty="0">
                <a:solidFill>
                  <a:srgbClr val="0D80B8"/>
                </a:solidFill>
                <a:cs typeface="Calibri"/>
              </a:rPr>
              <a:t>a</a:t>
            </a:r>
            <a:r>
              <a:rPr sz="2800" b="1" dirty="0">
                <a:solidFill>
                  <a:srgbClr val="0D80B8"/>
                </a:solidFill>
                <a:cs typeface="Calibri"/>
              </a:rPr>
              <a:t>tin</a:t>
            </a:r>
            <a:r>
              <a:rPr sz="2800" b="1" spc="-20" dirty="0">
                <a:solidFill>
                  <a:srgbClr val="0D80B8"/>
                </a:solidFill>
                <a:cs typeface="Calibri"/>
              </a:rPr>
              <a:t>g</a:t>
            </a:r>
            <a:r>
              <a:rPr sz="2800" b="1" dirty="0">
                <a:solidFill>
                  <a:srgbClr val="0D80B8"/>
                </a:solidFill>
                <a:cs typeface="Calibri"/>
              </a:rPr>
              <a:t>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646430" marR="10160" indent="-622300" algn="r">
              <a:spcBef>
                <a:spcPts val="10"/>
              </a:spcBef>
            </a:pPr>
            <a:r>
              <a:rPr sz="2000" spc="-20" dirty="0">
                <a:solidFill>
                  <a:srgbClr val="7E7E7E"/>
                </a:solidFill>
                <a:cs typeface="Calibri"/>
              </a:rPr>
              <a:t>To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validate transactions, consensus depends on</a:t>
            </a:r>
            <a:r>
              <a:rPr sz="2000" spc="1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the smart  contract layer because it contains the</a:t>
            </a:r>
            <a:r>
              <a:rPr sz="2000" spc="7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business</a:t>
            </a:r>
            <a:r>
              <a:rPr sz="2000" spc="2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logic  behind what makes a transaction</a:t>
            </a:r>
            <a:r>
              <a:rPr sz="2000" spc="-6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valid.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05928" y="4724400"/>
            <a:ext cx="457200" cy="424180"/>
          </a:xfrm>
          <a:custGeom>
            <a:avLst/>
            <a:gdLst/>
            <a:ahLst/>
            <a:cxnLst/>
            <a:rect l="l" t="t" r="r" b="b"/>
            <a:pathLst>
              <a:path w="228600" h="212089">
                <a:moveTo>
                  <a:pt x="228600" y="0"/>
                </a:moveTo>
                <a:lnTo>
                  <a:pt x="0" y="105918"/>
                </a:lnTo>
                <a:lnTo>
                  <a:pt x="228600" y="211836"/>
                </a:lnTo>
                <a:lnTo>
                  <a:pt x="2286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991600" y="6217920"/>
            <a:ext cx="457200" cy="421640"/>
          </a:xfrm>
          <a:custGeom>
            <a:avLst/>
            <a:gdLst/>
            <a:ahLst/>
            <a:cxnLst/>
            <a:rect l="l" t="t" r="r" b="b"/>
            <a:pathLst>
              <a:path w="228600" h="210820">
                <a:moveTo>
                  <a:pt x="0" y="0"/>
                </a:moveTo>
                <a:lnTo>
                  <a:pt x="0" y="210312"/>
                </a:lnTo>
                <a:lnTo>
                  <a:pt x="228600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9766" y="8017412"/>
            <a:ext cx="15039340" cy="1319592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algn="ctr">
              <a:spcBef>
                <a:spcPts val="187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By logically separating</a:t>
            </a:r>
            <a:r>
              <a:rPr sz="2800" b="1" spc="-4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these activities, we ensure that any Hyperledger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framework can work with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any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6350" algn="ctr">
              <a:spcBef>
                <a:spcPts val="168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Hyperledger consensus</a:t>
            </a:r>
            <a:r>
              <a:rPr sz="2800" b="1" spc="-1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module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369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9263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Application Programming Interface in</a:t>
            </a:r>
            <a:r>
              <a:rPr sz="5600" spc="9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Hyperledger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653489"/>
            <a:ext cx="16252190" cy="3208571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598170" indent="-572770">
              <a:spcBef>
                <a:spcPts val="21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Includes the REST and JSON RPC APIs, events,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SDK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applications to communicate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4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9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Provides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set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CLIs to administer and manage the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REST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API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SDK 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built </a:t>
            </a:r>
            <a:r>
              <a:rPr sz="2800" dirty="0">
                <a:solidFill>
                  <a:srgbClr val="5F5F5F"/>
                </a:solidFill>
                <a:cs typeface="Calibri"/>
              </a:rPr>
              <a:t>on top 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JSONRPC</a:t>
            </a:r>
            <a:r>
              <a:rPr sz="2800" spc="-1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API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SDK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available in Golang, JavaScript,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Java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Additional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programming languages can be added </a:t>
            </a:r>
            <a:r>
              <a:rPr sz="2800" dirty="0">
                <a:solidFill>
                  <a:srgbClr val="5F5F5F"/>
                </a:solidFill>
                <a:cs typeface="Calibri"/>
              </a:rPr>
              <a:t>as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necessary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1454" y="6031990"/>
            <a:ext cx="16370808" cy="288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1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6880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Application Programming Interface</a:t>
            </a:r>
            <a:r>
              <a:rPr sz="5600" spc="3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Categories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4" y="1913126"/>
            <a:ext cx="9570720" cy="720838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API spans the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following</a:t>
            </a:r>
            <a:r>
              <a:rPr sz="2800" b="1" spc="-1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categories: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548640">
              <a:buClr>
                <a:srgbClr val="095A82"/>
              </a:buClr>
              <a:buFont typeface="Wingdings"/>
              <a:buChar char=""/>
              <a:tabLst>
                <a:tab pos="709930" algn="l"/>
                <a:tab pos="711200" algn="l"/>
              </a:tabLst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Identity: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Enrollment to get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certificates or </a:t>
            </a:r>
            <a:r>
              <a:rPr sz="2800" spc="-40" dirty="0">
                <a:solidFill>
                  <a:srgbClr val="5F5F5F"/>
                </a:solidFill>
                <a:cs typeface="Calibri"/>
              </a:rPr>
              <a:t>revoke </a:t>
            </a:r>
            <a:r>
              <a:rPr sz="2800" dirty="0">
                <a:solidFill>
                  <a:srgbClr val="5F5F5F"/>
                </a:solidFill>
                <a:cs typeface="Calibri"/>
              </a:rPr>
              <a:t>a</a:t>
            </a:r>
            <a:r>
              <a:rPr sz="2800" spc="2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certificate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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548640">
              <a:buClr>
                <a:srgbClr val="095A82"/>
              </a:buClr>
              <a:buFont typeface="Wingdings"/>
              <a:buChar char=""/>
              <a:tabLst>
                <a:tab pos="709930" algn="l"/>
                <a:tab pos="711200" algn="l"/>
              </a:tabLst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Address: </a:t>
            </a:r>
            <a:r>
              <a:rPr sz="2800" spc="-60" dirty="0">
                <a:solidFill>
                  <a:srgbClr val="5F5F5F"/>
                </a:solidFill>
                <a:cs typeface="Calibri"/>
              </a:rPr>
              <a:t>Target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source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a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10"/>
              </a:spcBef>
              <a:buClr>
                <a:srgbClr val="095A82"/>
              </a:buClr>
              <a:buFont typeface="Wingdings"/>
              <a:buChar char="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548640">
              <a:buClr>
                <a:srgbClr val="095A82"/>
              </a:buClr>
              <a:buFont typeface="Wingdings"/>
              <a:buChar char=""/>
              <a:tabLst>
                <a:tab pos="709930" algn="l"/>
                <a:tab pos="711200" algn="l"/>
              </a:tabLst>
            </a:pPr>
            <a:r>
              <a:rPr sz="2800" b="1" spc="-20" dirty="0">
                <a:solidFill>
                  <a:srgbClr val="5F5F5F"/>
                </a:solidFill>
                <a:cs typeface="Calibri"/>
              </a:rPr>
              <a:t>Transaction: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Unit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execution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ledger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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548640">
              <a:buClr>
                <a:srgbClr val="095A82"/>
              </a:buClr>
              <a:buFont typeface="Wingdings"/>
              <a:buChar char=""/>
              <a:tabLst>
                <a:tab pos="709930" algn="l"/>
                <a:tab pos="711200" algn="l"/>
              </a:tabLst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Chaincode: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Program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running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ledger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90"/>
              </a:spcBef>
              <a:buClr>
                <a:srgbClr val="095A82"/>
              </a:buClr>
              <a:buFont typeface="Wingdings"/>
              <a:buChar char="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548640">
              <a:buClr>
                <a:srgbClr val="095A82"/>
              </a:buClr>
              <a:buFont typeface="Wingdings"/>
              <a:buChar char=""/>
              <a:tabLst>
                <a:tab pos="709930" algn="l"/>
                <a:tab pos="711200" algn="l"/>
              </a:tabLst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Blockchain: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Content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ledger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00"/>
              </a:spcBef>
              <a:buClr>
                <a:srgbClr val="095A82"/>
              </a:buClr>
              <a:buFont typeface="Wingdings"/>
              <a:buChar char="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548640">
              <a:spcBef>
                <a:spcPts val="10"/>
              </a:spcBef>
              <a:buClr>
                <a:srgbClr val="095A82"/>
              </a:buClr>
              <a:buFont typeface="Wingdings"/>
              <a:buChar char=""/>
              <a:tabLst>
                <a:tab pos="709930" algn="l"/>
                <a:tab pos="711200" algn="l"/>
              </a:tabLst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Network: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Information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about the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blockchain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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548640">
              <a:buClr>
                <a:srgbClr val="095A82"/>
              </a:buClr>
              <a:buFont typeface="Wingdings"/>
              <a:buChar char=""/>
              <a:tabLst>
                <a:tab pos="709930" algn="l"/>
                <a:tab pos="711200" algn="l"/>
              </a:tabLst>
            </a:pPr>
            <a:r>
              <a:rPr sz="2800" b="1" spc="-20" dirty="0">
                <a:solidFill>
                  <a:srgbClr val="5F5F5F"/>
                </a:solidFill>
                <a:cs typeface="Calibri"/>
              </a:rPr>
              <a:t>Storage: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External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store for </a:t>
            </a:r>
            <a:r>
              <a:rPr sz="2800" dirty="0">
                <a:solidFill>
                  <a:srgbClr val="5F5F5F"/>
                </a:solidFill>
                <a:cs typeface="Calibri"/>
              </a:rPr>
              <a:t>files or</a:t>
            </a:r>
            <a:r>
              <a:rPr sz="2800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documents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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548640">
              <a:spcBef>
                <a:spcPts val="10"/>
              </a:spcBef>
              <a:buClr>
                <a:srgbClr val="095A82"/>
              </a:buClr>
              <a:buFont typeface="Wingdings"/>
              <a:buChar char=""/>
              <a:tabLst>
                <a:tab pos="709930" algn="l"/>
                <a:tab pos="711200" algn="l"/>
              </a:tabLst>
            </a:pPr>
            <a:r>
              <a:rPr sz="2800" b="1" spc="-30" dirty="0">
                <a:solidFill>
                  <a:srgbClr val="5F5F5F"/>
                </a:solidFill>
                <a:cs typeface="Calibri"/>
              </a:rPr>
              <a:t>Event: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Sub/pub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events </a:t>
            </a:r>
            <a:r>
              <a:rPr sz="2800" dirty="0">
                <a:solidFill>
                  <a:srgbClr val="5F5F5F"/>
                </a:solidFill>
                <a:cs typeface="Calibri"/>
              </a:rPr>
              <a:t>on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57943" y="3371089"/>
            <a:ext cx="8278366" cy="4139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08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4991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Application</a:t>
            </a:r>
            <a:r>
              <a:rPr sz="5600" spc="-11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Model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1835382" y="2447545"/>
            <a:ext cx="5590032" cy="6498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26240" y="2438400"/>
            <a:ext cx="5608320" cy="6517640"/>
          </a:xfrm>
          <a:custGeom>
            <a:avLst/>
            <a:gdLst/>
            <a:ahLst/>
            <a:cxnLst/>
            <a:rect l="l" t="t" r="r" b="b"/>
            <a:pathLst>
              <a:path w="2804159" h="3258820">
                <a:moveTo>
                  <a:pt x="0" y="3258312"/>
                </a:moveTo>
                <a:lnTo>
                  <a:pt x="2804160" y="3258312"/>
                </a:lnTo>
                <a:lnTo>
                  <a:pt x="2804160" y="0"/>
                </a:lnTo>
                <a:lnTo>
                  <a:pt x="0" y="0"/>
                </a:lnTo>
                <a:lnTo>
                  <a:pt x="0" y="3258312"/>
                </a:lnTo>
                <a:close/>
              </a:path>
            </a:pathLst>
          </a:custGeom>
          <a:ln w="9144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2164" y="1786330"/>
            <a:ext cx="13488668" cy="42383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5400">
              <a:spcBef>
                <a:spcPts val="107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An Hyperledger application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follows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 MVC-B architecture (Model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View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Control</a:t>
            </a:r>
            <a:r>
              <a:rPr sz="2800" b="1" spc="-4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Blockchain)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868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VIEW LOGIC- </a:t>
            </a:r>
            <a:r>
              <a:rPr sz="2800" dirty="0">
                <a:solidFill>
                  <a:srgbClr val="5F5F5F"/>
                </a:solidFill>
                <a:cs typeface="Calibri"/>
              </a:rPr>
              <a:t>Mobile or 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Web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UI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interacting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control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logic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4306570" indent="-572770"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CONTROL LOGIC-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Coordinates between UI,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Model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 Hyperledger APIs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drive transitions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spc="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chaincode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3643628" indent="-572770">
              <a:spcBef>
                <a:spcPts val="14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spc="-13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MODEL-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Manages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offchain data,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including documents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large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files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485394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Blockchain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Logic-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Are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extensions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Controller Logic  and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Model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into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Blockchain</a:t>
            </a:r>
            <a:r>
              <a:rPr sz="2800" spc="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realm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63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5194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Network</a:t>
            </a:r>
            <a:r>
              <a:rPr sz="5600" spc="-3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Topology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2564893" y="3020123"/>
            <a:ext cx="14192250" cy="135293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5400">
              <a:spcBef>
                <a:spcPts val="370"/>
              </a:spcBef>
            </a:pPr>
            <a:r>
              <a:rPr sz="2400" b="1" dirty="0">
                <a:solidFill>
                  <a:srgbClr val="095A82"/>
                </a:solidFill>
                <a:cs typeface="Calibri"/>
              </a:rPr>
              <a:t>Cloud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hosted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one</a:t>
            </a:r>
            <a:r>
              <a:rPr sz="2400" b="1" spc="-10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network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 marR="10160" algn="just">
              <a:spcBef>
                <a:spcPts val="140"/>
              </a:spcBef>
            </a:pPr>
            <a:r>
              <a:rPr sz="2000" spc="-10" dirty="0">
                <a:solidFill>
                  <a:srgbClr val="7E7E7E"/>
                </a:solidFill>
                <a:cs typeface="Calibri"/>
              </a:rPr>
              <a:t>Each participant owns a </a:t>
            </a:r>
            <a:r>
              <a:rPr sz="2000" dirty="0">
                <a:solidFill>
                  <a:srgbClr val="7E7E7E"/>
                </a:solidFill>
                <a:cs typeface="Calibri"/>
              </a:rPr>
              <a:t>number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of peer nodes, including validating nodes. </a:t>
            </a:r>
            <a:r>
              <a:rPr sz="2000" spc="-20" dirty="0">
                <a:solidFill>
                  <a:srgbClr val="7E7E7E"/>
                </a:solidFill>
                <a:cs typeface="Calibri"/>
              </a:rPr>
              <a:t>Even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though the network is in a cloud and hosted by a vendor  who owns the physical hardware, the participants contractually control the computing resources, making the configuration </a:t>
            </a:r>
            <a:r>
              <a:rPr sz="2000" dirty="0">
                <a:solidFill>
                  <a:srgbClr val="7E7E7E"/>
                </a:solidFill>
                <a:cs typeface="Calibri"/>
              </a:rPr>
              <a:t>decentralized 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within a centralized environment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4210" y="3095244"/>
            <a:ext cx="1399540" cy="1397000"/>
          </a:xfrm>
          <a:custGeom>
            <a:avLst/>
            <a:gdLst/>
            <a:ahLst/>
            <a:cxnLst/>
            <a:rect l="l" t="t" r="r" b="b"/>
            <a:pathLst>
              <a:path w="699769" h="698500">
                <a:moveTo>
                  <a:pt x="0" y="348995"/>
                </a:moveTo>
                <a:lnTo>
                  <a:pt x="3192" y="301630"/>
                </a:lnTo>
                <a:lnTo>
                  <a:pt x="12493" y="256204"/>
                </a:lnTo>
                <a:lnTo>
                  <a:pt x="27485" y="213133"/>
                </a:lnTo>
                <a:lnTo>
                  <a:pt x="47752" y="172832"/>
                </a:lnTo>
                <a:lnTo>
                  <a:pt x="72876" y="135717"/>
                </a:lnTo>
                <a:lnTo>
                  <a:pt x="102441" y="102203"/>
                </a:lnTo>
                <a:lnTo>
                  <a:pt x="136030" y="72705"/>
                </a:lnTo>
                <a:lnTo>
                  <a:pt x="173228" y="47639"/>
                </a:lnTo>
                <a:lnTo>
                  <a:pt x="213615" y="27420"/>
                </a:lnTo>
                <a:lnTo>
                  <a:pt x="256778" y="12463"/>
                </a:lnTo>
                <a:lnTo>
                  <a:pt x="302297" y="3185"/>
                </a:lnTo>
                <a:lnTo>
                  <a:pt x="349757" y="0"/>
                </a:lnTo>
                <a:lnTo>
                  <a:pt x="397218" y="3185"/>
                </a:lnTo>
                <a:lnTo>
                  <a:pt x="442737" y="12463"/>
                </a:lnTo>
                <a:lnTo>
                  <a:pt x="485900" y="27420"/>
                </a:lnTo>
                <a:lnTo>
                  <a:pt x="526288" y="47639"/>
                </a:lnTo>
                <a:lnTo>
                  <a:pt x="563485" y="72705"/>
                </a:lnTo>
                <a:lnTo>
                  <a:pt x="597074" y="102203"/>
                </a:lnTo>
                <a:lnTo>
                  <a:pt x="626639" y="135717"/>
                </a:lnTo>
                <a:lnTo>
                  <a:pt x="651763" y="172832"/>
                </a:lnTo>
                <a:lnTo>
                  <a:pt x="672030" y="213133"/>
                </a:lnTo>
                <a:lnTo>
                  <a:pt x="687022" y="256204"/>
                </a:lnTo>
                <a:lnTo>
                  <a:pt x="696323" y="301630"/>
                </a:lnTo>
                <a:lnTo>
                  <a:pt x="699516" y="348995"/>
                </a:lnTo>
                <a:lnTo>
                  <a:pt x="696323" y="396361"/>
                </a:lnTo>
                <a:lnTo>
                  <a:pt x="687022" y="441787"/>
                </a:lnTo>
                <a:lnTo>
                  <a:pt x="672030" y="484858"/>
                </a:lnTo>
                <a:lnTo>
                  <a:pt x="651763" y="525159"/>
                </a:lnTo>
                <a:lnTo>
                  <a:pt x="626639" y="562274"/>
                </a:lnTo>
                <a:lnTo>
                  <a:pt x="597074" y="595788"/>
                </a:lnTo>
                <a:lnTo>
                  <a:pt x="563485" y="625286"/>
                </a:lnTo>
                <a:lnTo>
                  <a:pt x="526288" y="650352"/>
                </a:lnTo>
                <a:lnTo>
                  <a:pt x="485900" y="670571"/>
                </a:lnTo>
                <a:lnTo>
                  <a:pt x="442737" y="685528"/>
                </a:lnTo>
                <a:lnTo>
                  <a:pt x="397218" y="694806"/>
                </a:lnTo>
                <a:lnTo>
                  <a:pt x="349757" y="697991"/>
                </a:lnTo>
                <a:lnTo>
                  <a:pt x="302297" y="694806"/>
                </a:lnTo>
                <a:lnTo>
                  <a:pt x="256778" y="685528"/>
                </a:lnTo>
                <a:lnTo>
                  <a:pt x="213615" y="670571"/>
                </a:lnTo>
                <a:lnTo>
                  <a:pt x="173228" y="650352"/>
                </a:lnTo>
                <a:lnTo>
                  <a:pt x="136030" y="625286"/>
                </a:lnTo>
                <a:lnTo>
                  <a:pt x="102441" y="595788"/>
                </a:lnTo>
                <a:lnTo>
                  <a:pt x="72876" y="562274"/>
                </a:lnTo>
                <a:lnTo>
                  <a:pt x="47752" y="525159"/>
                </a:lnTo>
                <a:lnTo>
                  <a:pt x="27485" y="484858"/>
                </a:lnTo>
                <a:lnTo>
                  <a:pt x="12493" y="441787"/>
                </a:lnTo>
                <a:lnTo>
                  <a:pt x="3192" y="396361"/>
                </a:lnTo>
                <a:lnTo>
                  <a:pt x="0" y="348995"/>
                </a:lnTo>
                <a:close/>
              </a:path>
            </a:pathLst>
          </a:custGeom>
          <a:ln w="19812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663" y="3295650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95A82"/>
                </a:solidFill>
                <a:cs typeface="Calibri"/>
              </a:rPr>
              <a:t>01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8590" y="5398834"/>
            <a:ext cx="14058900" cy="104515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5400">
              <a:spcBef>
                <a:spcPts val="370"/>
              </a:spcBef>
            </a:pPr>
            <a:r>
              <a:rPr sz="2400" b="1" dirty="0">
                <a:solidFill>
                  <a:srgbClr val="0D80B8"/>
                </a:solidFill>
                <a:cs typeface="Calibri"/>
              </a:rPr>
              <a:t>Cloud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hosted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multiple</a:t>
            </a:r>
            <a:r>
              <a:rPr sz="2400" b="1" spc="2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networks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 marR="10160">
              <a:spcBef>
                <a:spcPts val="140"/>
              </a:spcBef>
            </a:pPr>
            <a:r>
              <a:rPr sz="2000" spc="-10" dirty="0">
                <a:solidFill>
                  <a:srgbClr val="5F5F5F"/>
                </a:solidFill>
                <a:cs typeface="Calibri"/>
              </a:rPr>
              <a:t>Cloud hosted multiple networks environment allows participants to have their peer nodes hosted </a:t>
            </a:r>
            <a:r>
              <a:rPr sz="2000" dirty="0">
                <a:solidFill>
                  <a:srgbClr val="5F5F5F"/>
                </a:solidFill>
                <a:cs typeface="Calibri"/>
              </a:rPr>
              <a:t>by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any cloud provider, given </a:t>
            </a:r>
            <a:r>
              <a:rPr sz="2000" spc="10" dirty="0">
                <a:solidFill>
                  <a:srgbClr val="5F5F5F"/>
                </a:solidFill>
                <a:cs typeface="Calibri"/>
              </a:rPr>
              <a:t>that </a:t>
            </a:r>
            <a:r>
              <a:rPr sz="2000" spc="-10" dirty="0">
                <a:solidFill>
                  <a:srgbClr val="5F5F5F"/>
                </a:solidFill>
                <a:cs typeface="Calibri"/>
              </a:rPr>
              <a:t>peer  nodes can connect to one another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over</a:t>
            </a:r>
            <a:r>
              <a:rPr sz="20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000" spc="-20" dirty="0">
                <a:solidFill>
                  <a:srgbClr val="5F5F5F"/>
                </a:solidFill>
                <a:cs typeface="Calibri"/>
              </a:rPr>
              <a:t>HTTPs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4210" y="5366002"/>
            <a:ext cx="1399540" cy="1399540"/>
          </a:xfrm>
          <a:custGeom>
            <a:avLst/>
            <a:gdLst/>
            <a:ahLst/>
            <a:cxnLst/>
            <a:rect l="l" t="t" r="r" b="b"/>
            <a:pathLst>
              <a:path w="699769" h="699770">
                <a:moveTo>
                  <a:pt x="0" y="349758"/>
                </a:moveTo>
                <a:lnTo>
                  <a:pt x="3192" y="302297"/>
                </a:lnTo>
                <a:lnTo>
                  <a:pt x="12493" y="256778"/>
                </a:lnTo>
                <a:lnTo>
                  <a:pt x="27485" y="213615"/>
                </a:lnTo>
                <a:lnTo>
                  <a:pt x="47752" y="173228"/>
                </a:lnTo>
                <a:lnTo>
                  <a:pt x="72876" y="136030"/>
                </a:lnTo>
                <a:lnTo>
                  <a:pt x="102441" y="102441"/>
                </a:lnTo>
                <a:lnTo>
                  <a:pt x="136030" y="72876"/>
                </a:lnTo>
                <a:lnTo>
                  <a:pt x="173228" y="47751"/>
                </a:lnTo>
                <a:lnTo>
                  <a:pt x="213615" y="27485"/>
                </a:lnTo>
                <a:lnTo>
                  <a:pt x="256778" y="12493"/>
                </a:lnTo>
                <a:lnTo>
                  <a:pt x="302297" y="3192"/>
                </a:lnTo>
                <a:lnTo>
                  <a:pt x="349757" y="0"/>
                </a:lnTo>
                <a:lnTo>
                  <a:pt x="397218" y="3192"/>
                </a:lnTo>
                <a:lnTo>
                  <a:pt x="442737" y="12493"/>
                </a:lnTo>
                <a:lnTo>
                  <a:pt x="485900" y="27485"/>
                </a:lnTo>
                <a:lnTo>
                  <a:pt x="526288" y="47751"/>
                </a:lnTo>
                <a:lnTo>
                  <a:pt x="563485" y="72876"/>
                </a:lnTo>
                <a:lnTo>
                  <a:pt x="597074" y="102441"/>
                </a:lnTo>
                <a:lnTo>
                  <a:pt x="626639" y="136030"/>
                </a:lnTo>
                <a:lnTo>
                  <a:pt x="651763" y="173228"/>
                </a:lnTo>
                <a:lnTo>
                  <a:pt x="672030" y="213615"/>
                </a:lnTo>
                <a:lnTo>
                  <a:pt x="687022" y="256778"/>
                </a:lnTo>
                <a:lnTo>
                  <a:pt x="696323" y="302297"/>
                </a:lnTo>
                <a:lnTo>
                  <a:pt x="699516" y="349758"/>
                </a:lnTo>
                <a:lnTo>
                  <a:pt x="696323" y="397218"/>
                </a:lnTo>
                <a:lnTo>
                  <a:pt x="687022" y="442737"/>
                </a:lnTo>
                <a:lnTo>
                  <a:pt x="672030" y="485900"/>
                </a:lnTo>
                <a:lnTo>
                  <a:pt x="651763" y="526288"/>
                </a:lnTo>
                <a:lnTo>
                  <a:pt x="626639" y="563485"/>
                </a:lnTo>
                <a:lnTo>
                  <a:pt x="597074" y="597074"/>
                </a:lnTo>
                <a:lnTo>
                  <a:pt x="563485" y="626639"/>
                </a:lnTo>
                <a:lnTo>
                  <a:pt x="526288" y="651764"/>
                </a:lnTo>
                <a:lnTo>
                  <a:pt x="485900" y="672030"/>
                </a:lnTo>
                <a:lnTo>
                  <a:pt x="442737" y="687022"/>
                </a:lnTo>
                <a:lnTo>
                  <a:pt x="397218" y="696323"/>
                </a:lnTo>
                <a:lnTo>
                  <a:pt x="349757" y="699516"/>
                </a:lnTo>
                <a:lnTo>
                  <a:pt x="302297" y="696323"/>
                </a:lnTo>
                <a:lnTo>
                  <a:pt x="256778" y="687022"/>
                </a:lnTo>
                <a:lnTo>
                  <a:pt x="213615" y="672030"/>
                </a:lnTo>
                <a:lnTo>
                  <a:pt x="173228" y="651764"/>
                </a:lnTo>
                <a:lnTo>
                  <a:pt x="136030" y="626639"/>
                </a:lnTo>
                <a:lnTo>
                  <a:pt x="102441" y="597074"/>
                </a:lnTo>
                <a:lnTo>
                  <a:pt x="72876" y="563485"/>
                </a:lnTo>
                <a:lnTo>
                  <a:pt x="47752" y="526288"/>
                </a:lnTo>
                <a:lnTo>
                  <a:pt x="27485" y="485900"/>
                </a:lnTo>
                <a:lnTo>
                  <a:pt x="12493" y="442737"/>
                </a:lnTo>
                <a:lnTo>
                  <a:pt x="3192" y="397218"/>
                </a:lnTo>
                <a:lnTo>
                  <a:pt x="0" y="349758"/>
                </a:lnTo>
                <a:close/>
              </a:path>
            </a:pathLst>
          </a:custGeom>
          <a:ln w="19812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8663" y="5567070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0D80B8"/>
                </a:solidFill>
                <a:cs typeface="Calibri"/>
              </a:rPr>
              <a:t>02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4210" y="7658100"/>
            <a:ext cx="1399540" cy="1397000"/>
          </a:xfrm>
          <a:custGeom>
            <a:avLst/>
            <a:gdLst/>
            <a:ahLst/>
            <a:cxnLst/>
            <a:rect l="l" t="t" r="r" b="b"/>
            <a:pathLst>
              <a:path w="699769" h="698500">
                <a:moveTo>
                  <a:pt x="0" y="348996"/>
                </a:moveTo>
                <a:lnTo>
                  <a:pt x="3192" y="301638"/>
                </a:lnTo>
                <a:lnTo>
                  <a:pt x="12493" y="256218"/>
                </a:lnTo>
                <a:lnTo>
                  <a:pt x="27485" y="213149"/>
                </a:lnTo>
                <a:lnTo>
                  <a:pt x="47752" y="172849"/>
                </a:lnTo>
                <a:lnTo>
                  <a:pt x="72876" y="135733"/>
                </a:lnTo>
                <a:lnTo>
                  <a:pt x="102441" y="102217"/>
                </a:lnTo>
                <a:lnTo>
                  <a:pt x="136030" y="72716"/>
                </a:lnTo>
                <a:lnTo>
                  <a:pt x="173228" y="47647"/>
                </a:lnTo>
                <a:lnTo>
                  <a:pt x="213615" y="27425"/>
                </a:lnTo>
                <a:lnTo>
                  <a:pt x="256778" y="12466"/>
                </a:lnTo>
                <a:lnTo>
                  <a:pt x="302297" y="3185"/>
                </a:lnTo>
                <a:lnTo>
                  <a:pt x="349757" y="0"/>
                </a:lnTo>
                <a:lnTo>
                  <a:pt x="397218" y="3185"/>
                </a:lnTo>
                <a:lnTo>
                  <a:pt x="442737" y="12466"/>
                </a:lnTo>
                <a:lnTo>
                  <a:pt x="485900" y="27425"/>
                </a:lnTo>
                <a:lnTo>
                  <a:pt x="526288" y="47647"/>
                </a:lnTo>
                <a:lnTo>
                  <a:pt x="563485" y="72716"/>
                </a:lnTo>
                <a:lnTo>
                  <a:pt x="597074" y="102217"/>
                </a:lnTo>
                <a:lnTo>
                  <a:pt x="626639" y="135733"/>
                </a:lnTo>
                <a:lnTo>
                  <a:pt x="651763" y="172849"/>
                </a:lnTo>
                <a:lnTo>
                  <a:pt x="672030" y="213149"/>
                </a:lnTo>
                <a:lnTo>
                  <a:pt x="687022" y="256218"/>
                </a:lnTo>
                <a:lnTo>
                  <a:pt x="696323" y="301638"/>
                </a:lnTo>
                <a:lnTo>
                  <a:pt x="699516" y="348996"/>
                </a:lnTo>
                <a:lnTo>
                  <a:pt x="696323" y="396353"/>
                </a:lnTo>
                <a:lnTo>
                  <a:pt x="687022" y="441773"/>
                </a:lnTo>
                <a:lnTo>
                  <a:pt x="672030" y="484842"/>
                </a:lnTo>
                <a:lnTo>
                  <a:pt x="651763" y="525142"/>
                </a:lnTo>
                <a:lnTo>
                  <a:pt x="626639" y="562258"/>
                </a:lnTo>
                <a:lnTo>
                  <a:pt x="597074" y="595774"/>
                </a:lnTo>
                <a:lnTo>
                  <a:pt x="563485" y="625275"/>
                </a:lnTo>
                <a:lnTo>
                  <a:pt x="526288" y="650344"/>
                </a:lnTo>
                <a:lnTo>
                  <a:pt x="485900" y="670566"/>
                </a:lnTo>
                <a:lnTo>
                  <a:pt x="442737" y="685525"/>
                </a:lnTo>
                <a:lnTo>
                  <a:pt x="397218" y="694806"/>
                </a:lnTo>
                <a:lnTo>
                  <a:pt x="349757" y="697992"/>
                </a:lnTo>
                <a:lnTo>
                  <a:pt x="302297" y="694806"/>
                </a:lnTo>
                <a:lnTo>
                  <a:pt x="256778" y="685525"/>
                </a:lnTo>
                <a:lnTo>
                  <a:pt x="213615" y="670566"/>
                </a:lnTo>
                <a:lnTo>
                  <a:pt x="173228" y="650344"/>
                </a:lnTo>
                <a:lnTo>
                  <a:pt x="136030" y="625275"/>
                </a:lnTo>
                <a:lnTo>
                  <a:pt x="102441" y="595774"/>
                </a:lnTo>
                <a:lnTo>
                  <a:pt x="72876" y="562258"/>
                </a:lnTo>
                <a:lnTo>
                  <a:pt x="47752" y="525142"/>
                </a:lnTo>
                <a:lnTo>
                  <a:pt x="27485" y="484842"/>
                </a:lnTo>
                <a:lnTo>
                  <a:pt x="12493" y="441773"/>
                </a:lnTo>
                <a:lnTo>
                  <a:pt x="3192" y="396353"/>
                </a:lnTo>
                <a:lnTo>
                  <a:pt x="0" y="348996"/>
                </a:lnTo>
                <a:close/>
              </a:path>
            </a:pathLst>
          </a:custGeom>
          <a:ln w="19812">
            <a:solidFill>
              <a:srgbClr val="F19C13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8662" y="7522667"/>
            <a:ext cx="10233660" cy="114005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lnSpc>
                <a:spcPts val="6470"/>
              </a:lnSpc>
              <a:spcBef>
                <a:spcPts val="190"/>
              </a:spcBef>
              <a:tabLst>
                <a:tab pos="1264920" algn="l"/>
              </a:tabLst>
            </a:pPr>
            <a:r>
              <a:rPr sz="8400" b="1" spc="-14" baseline="-25793" dirty="0">
                <a:solidFill>
                  <a:srgbClr val="F19C13"/>
                </a:solidFill>
                <a:cs typeface="Calibri"/>
              </a:rPr>
              <a:t>03	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Participant hosted</a:t>
            </a:r>
            <a:r>
              <a:rPr sz="2400" b="1" spc="-5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F19C13"/>
                </a:solidFill>
                <a:cs typeface="Calibri"/>
              </a:rPr>
              <a:t>intranet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1264920">
              <a:lnSpc>
                <a:spcPts val="2150"/>
              </a:lnSpc>
            </a:pPr>
            <a:r>
              <a:rPr sz="2000" spc="-10" dirty="0">
                <a:solidFill>
                  <a:srgbClr val="7E7E7E"/>
                </a:solidFill>
                <a:cs typeface="Calibri"/>
              </a:rPr>
              <a:t>Environment </a:t>
            </a:r>
            <a:r>
              <a:rPr sz="2000" spc="-20" dirty="0">
                <a:solidFill>
                  <a:srgbClr val="7E7E7E"/>
                </a:solidFill>
                <a:cs typeface="Calibri"/>
              </a:rPr>
              <a:t>uses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networks that are owned </a:t>
            </a:r>
            <a:r>
              <a:rPr sz="2000" dirty="0">
                <a:solidFill>
                  <a:srgbClr val="7E7E7E"/>
                </a:solidFill>
                <a:cs typeface="Calibri"/>
              </a:rPr>
              <a:t>by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the participants, with </a:t>
            </a:r>
            <a:r>
              <a:rPr sz="2000" dirty="0">
                <a:solidFill>
                  <a:srgbClr val="7E7E7E"/>
                </a:solidFill>
                <a:cs typeface="Calibri"/>
              </a:rPr>
              <a:t>an </a:t>
            </a:r>
            <a:r>
              <a:rPr sz="2000" spc="-20" dirty="0">
                <a:solidFill>
                  <a:srgbClr val="7E7E7E"/>
                </a:solidFill>
                <a:cs typeface="Calibri"/>
              </a:rPr>
              <a:t>HTTPs</a:t>
            </a:r>
            <a:r>
              <a:rPr sz="2000" spc="210" dirty="0">
                <a:solidFill>
                  <a:srgbClr val="7E7E7E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7E7E7E"/>
                </a:solidFill>
                <a:cs typeface="Calibri"/>
              </a:rPr>
              <a:t>channel</a:t>
            </a:r>
            <a:endParaRPr sz="20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2164" y="1896111"/>
            <a:ext cx="688594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There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are three potential deployment</a:t>
            </a:r>
            <a:r>
              <a:rPr sz="2800" b="1" spc="-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models: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048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2686" y="1773935"/>
            <a:ext cx="16422368" cy="7630158"/>
          </a:xfrm>
          <a:custGeom>
            <a:avLst/>
            <a:gdLst/>
            <a:ahLst/>
            <a:cxnLst/>
            <a:rect l="l" t="t" r="r" b="b"/>
            <a:pathLst>
              <a:path w="8211184" h="3815079">
                <a:moveTo>
                  <a:pt x="0" y="3814572"/>
                </a:moveTo>
                <a:lnTo>
                  <a:pt x="8211043" y="3814572"/>
                </a:lnTo>
                <a:lnTo>
                  <a:pt x="8211043" y="0"/>
                </a:lnTo>
                <a:lnTo>
                  <a:pt x="0" y="0"/>
                </a:lnTo>
                <a:lnTo>
                  <a:pt x="0" y="3814572"/>
                </a:lnTo>
                <a:close/>
              </a:path>
            </a:pathLst>
          </a:custGeom>
          <a:solidFill>
            <a:srgbClr val="CFD9E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56230" y="1944710"/>
            <a:ext cx="14573608" cy="6400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83881" y="8827007"/>
            <a:ext cx="2063750" cy="217170"/>
          </a:xfrm>
          <a:custGeom>
            <a:avLst/>
            <a:gdLst/>
            <a:ahLst/>
            <a:cxnLst/>
            <a:rect l="l" t="t" r="r" b="b"/>
            <a:pathLst>
              <a:path w="1031875" h="108585">
                <a:moveTo>
                  <a:pt x="515874" y="0"/>
                </a:moveTo>
                <a:lnTo>
                  <a:pt x="439652" y="586"/>
                </a:lnTo>
                <a:lnTo>
                  <a:pt x="366900" y="2290"/>
                </a:lnTo>
                <a:lnTo>
                  <a:pt x="298415" y="5027"/>
                </a:lnTo>
                <a:lnTo>
                  <a:pt x="234996" y="8715"/>
                </a:lnTo>
                <a:lnTo>
                  <a:pt x="177442" y="13269"/>
                </a:lnTo>
                <a:lnTo>
                  <a:pt x="126551" y="18605"/>
                </a:lnTo>
                <a:lnTo>
                  <a:pt x="83122" y="24641"/>
                </a:lnTo>
                <a:lnTo>
                  <a:pt x="21845" y="38475"/>
                </a:lnTo>
                <a:lnTo>
                  <a:pt x="0" y="54102"/>
                </a:lnTo>
                <a:lnTo>
                  <a:pt x="5594" y="62097"/>
                </a:lnTo>
                <a:lnTo>
                  <a:pt x="47954" y="76911"/>
                </a:lnTo>
                <a:lnTo>
                  <a:pt x="126551" y="89598"/>
                </a:lnTo>
                <a:lnTo>
                  <a:pt x="177442" y="94934"/>
                </a:lnTo>
                <a:lnTo>
                  <a:pt x="234996" y="99488"/>
                </a:lnTo>
                <a:lnTo>
                  <a:pt x="298415" y="103176"/>
                </a:lnTo>
                <a:lnTo>
                  <a:pt x="366900" y="105913"/>
                </a:lnTo>
                <a:lnTo>
                  <a:pt x="439652" y="107617"/>
                </a:lnTo>
                <a:lnTo>
                  <a:pt x="515874" y="108204"/>
                </a:lnTo>
                <a:lnTo>
                  <a:pt x="592095" y="107617"/>
                </a:lnTo>
                <a:lnTo>
                  <a:pt x="664847" y="105913"/>
                </a:lnTo>
                <a:lnTo>
                  <a:pt x="733332" y="103176"/>
                </a:lnTo>
                <a:lnTo>
                  <a:pt x="796751" y="99488"/>
                </a:lnTo>
                <a:lnTo>
                  <a:pt x="854305" y="94934"/>
                </a:lnTo>
                <a:lnTo>
                  <a:pt x="905196" y="89598"/>
                </a:lnTo>
                <a:lnTo>
                  <a:pt x="948625" y="83562"/>
                </a:lnTo>
                <a:lnTo>
                  <a:pt x="1009902" y="69728"/>
                </a:lnTo>
                <a:lnTo>
                  <a:pt x="1031748" y="54102"/>
                </a:lnTo>
                <a:lnTo>
                  <a:pt x="1026153" y="46106"/>
                </a:lnTo>
                <a:lnTo>
                  <a:pt x="983793" y="31292"/>
                </a:lnTo>
                <a:lnTo>
                  <a:pt x="905196" y="18605"/>
                </a:lnTo>
                <a:lnTo>
                  <a:pt x="854305" y="13269"/>
                </a:lnTo>
                <a:lnTo>
                  <a:pt x="796751" y="8715"/>
                </a:lnTo>
                <a:lnTo>
                  <a:pt x="733332" y="5027"/>
                </a:lnTo>
                <a:lnTo>
                  <a:pt x="664847" y="2290"/>
                </a:lnTo>
                <a:lnTo>
                  <a:pt x="592095" y="586"/>
                </a:lnTo>
                <a:lnTo>
                  <a:pt x="515874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74920" y="2014703"/>
            <a:ext cx="8138160" cy="6935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08607" y="7347497"/>
            <a:ext cx="3249930" cy="725170"/>
          </a:xfrm>
          <a:custGeom>
            <a:avLst/>
            <a:gdLst/>
            <a:ahLst/>
            <a:cxnLst/>
            <a:rect l="l" t="t" r="r" b="b"/>
            <a:pathLst>
              <a:path w="1624964" h="362585">
                <a:moveTo>
                  <a:pt x="887204" y="0"/>
                </a:moveTo>
                <a:lnTo>
                  <a:pt x="0" y="1038"/>
                </a:lnTo>
                <a:lnTo>
                  <a:pt x="1557107" y="362028"/>
                </a:lnTo>
                <a:lnTo>
                  <a:pt x="1499554" y="214730"/>
                </a:lnTo>
                <a:lnTo>
                  <a:pt x="1624525" y="166494"/>
                </a:lnTo>
                <a:lnTo>
                  <a:pt x="887204" y="0"/>
                </a:lnTo>
                <a:close/>
              </a:path>
            </a:pathLst>
          </a:custGeom>
          <a:solidFill>
            <a:srgbClr val="BE045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09194" y="6200193"/>
            <a:ext cx="4511040" cy="416558"/>
          </a:xfrm>
          <a:custGeom>
            <a:avLst/>
            <a:gdLst/>
            <a:ahLst/>
            <a:cxnLst/>
            <a:rect l="l" t="t" r="r" b="b"/>
            <a:pathLst>
              <a:path w="2255520" h="208279">
                <a:moveTo>
                  <a:pt x="1352817" y="0"/>
                </a:moveTo>
                <a:lnTo>
                  <a:pt x="0" y="4155"/>
                </a:lnTo>
                <a:lnTo>
                  <a:pt x="715542" y="207982"/>
                </a:lnTo>
                <a:lnTo>
                  <a:pt x="2255050" y="205905"/>
                </a:lnTo>
                <a:lnTo>
                  <a:pt x="1352817" y="0"/>
                </a:lnTo>
                <a:close/>
              </a:path>
            </a:pathLst>
          </a:custGeom>
          <a:solidFill>
            <a:srgbClr val="BB041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09194" y="6200193"/>
            <a:ext cx="3505200" cy="181610"/>
          </a:xfrm>
          <a:custGeom>
            <a:avLst/>
            <a:gdLst/>
            <a:ahLst/>
            <a:cxnLst/>
            <a:rect l="l" t="t" r="r" b="b"/>
            <a:pathLst>
              <a:path w="1752600" h="90805">
                <a:moveTo>
                  <a:pt x="1352817" y="0"/>
                </a:moveTo>
                <a:lnTo>
                  <a:pt x="0" y="4155"/>
                </a:lnTo>
                <a:lnTo>
                  <a:pt x="313185" y="90767"/>
                </a:lnTo>
                <a:lnTo>
                  <a:pt x="1752093" y="90767"/>
                </a:lnTo>
                <a:lnTo>
                  <a:pt x="1352817" y="0"/>
                </a:lnTo>
                <a:close/>
              </a:path>
            </a:pathLst>
          </a:custGeom>
          <a:solidFill>
            <a:srgbClr val="92031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07121" y="5431545"/>
            <a:ext cx="5073650" cy="775970"/>
          </a:xfrm>
          <a:custGeom>
            <a:avLst/>
            <a:gdLst/>
            <a:ahLst/>
            <a:cxnLst/>
            <a:rect l="l" t="t" r="r" b="b"/>
            <a:pathLst>
              <a:path w="2536825" h="387985">
                <a:moveTo>
                  <a:pt x="2534546" y="0"/>
                </a:moveTo>
                <a:lnTo>
                  <a:pt x="0" y="0"/>
                </a:lnTo>
                <a:lnTo>
                  <a:pt x="1037" y="387440"/>
                </a:lnTo>
                <a:lnTo>
                  <a:pt x="2534546" y="386921"/>
                </a:lnTo>
                <a:lnTo>
                  <a:pt x="2536623" y="162360"/>
                </a:lnTo>
                <a:lnTo>
                  <a:pt x="2534546" y="0"/>
                </a:lnTo>
                <a:close/>
              </a:path>
            </a:pathLst>
          </a:custGeom>
          <a:solidFill>
            <a:srgbClr val="FF2F3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65048" y="6612003"/>
            <a:ext cx="3957320" cy="742950"/>
          </a:xfrm>
          <a:custGeom>
            <a:avLst/>
            <a:gdLst/>
            <a:ahLst/>
            <a:cxnLst/>
            <a:rect l="l" t="t" r="r" b="b"/>
            <a:pathLst>
              <a:path w="1978660" h="371475">
                <a:moveTo>
                  <a:pt x="1976604" y="0"/>
                </a:moveTo>
                <a:lnTo>
                  <a:pt x="0" y="0"/>
                </a:lnTo>
                <a:lnTo>
                  <a:pt x="0" y="369304"/>
                </a:lnTo>
                <a:lnTo>
                  <a:pt x="1976604" y="371382"/>
                </a:lnTo>
                <a:lnTo>
                  <a:pt x="1978162" y="162360"/>
                </a:lnTo>
                <a:lnTo>
                  <a:pt x="1976604" y="0"/>
                </a:lnTo>
                <a:close/>
              </a:path>
            </a:pathLst>
          </a:custGeom>
          <a:solidFill>
            <a:srgbClr val="FF006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69653" y="7566377"/>
            <a:ext cx="2749550" cy="742950"/>
          </a:xfrm>
          <a:custGeom>
            <a:avLst/>
            <a:gdLst/>
            <a:ahLst/>
            <a:cxnLst/>
            <a:rect l="l" t="t" r="r" b="b"/>
            <a:pathLst>
              <a:path w="1374775" h="371475">
                <a:moveTo>
                  <a:pt x="1373557" y="0"/>
                </a:moveTo>
                <a:lnTo>
                  <a:pt x="0" y="0"/>
                </a:lnTo>
                <a:lnTo>
                  <a:pt x="0" y="369289"/>
                </a:lnTo>
                <a:lnTo>
                  <a:pt x="1373557" y="371363"/>
                </a:lnTo>
                <a:lnTo>
                  <a:pt x="1374596" y="162339"/>
                </a:lnTo>
                <a:lnTo>
                  <a:pt x="1373557" y="0"/>
                </a:lnTo>
                <a:close/>
              </a:path>
            </a:pathLst>
          </a:custGeom>
          <a:solidFill>
            <a:srgbClr val="FF006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5048" y="7391602"/>
            <a:ext cx="2194560" cy="0"/>
          </a:xfrm>
          <a:custGeom>
            <a:avLst/>
            <a:gdLst/>
            <a:ahLst/>
            <a:cxnLst/>
            <a:rect l="l" t="t" r="r" b="b"/>
            <a:pathLst>
              <a:path w="1097279">
                <a:moveTo>
                  <a:pt x="0" y="0"/>
                </a:moveTo>
                <a:lnTo>
                  <a:pt x="1097175" y="0"/>
                </a:lnTo>
              </a:path>
            </a:pathLst>
          </a:custGeom>
          <a:ln w="40990">
            <a:solidFill>
              <a:srgbClr val="9E0449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1478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Exploring </a:t>
            </a: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7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Projects</a:t>
            </a:r>
            <a:endParaRPr sz="5600"/>
          </a:p>
        </p:txBody>
      </p:sp>
      <p:sp>
        <p:nvSpPr>
          <p:cNvPr id="17" name="object 17"/>
          <p:cNvSpPr txBox="1"/>
          <p:nvPr/>
        </p:nvSpPr>
        <p:spPr>
          <a:xfrm>
            <a:off x="8777731" y="7684820"/>
            <a:ext cx="73533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spc="-20" dirty="0">
                <a:solidFill>
                  <a:srgbClr val="FFFFFF"/>
                </a:solidFill>
                <a:cs typeface="Calibri"/>
              </a:rPr>
              <a:t>I</a:t>
            </a:r>
            <a:r>
              <a:rPr sz="2700" dirty="0">
                <a:solidFill>
                  <a:srgbClr val="FFFFFF"/>
                </a:solidFill>
                <a:cs typeface="Calibri"/>
              </a:rPr>
              <a:t>N</a:t>
            </a:r>
            <a:r>
              <a:rPr sz="2700" spc="-40" dirty="0">
                <a:solidFill>
                  <a:srgbClr val="FFFFFF"/>
                </a:solidFill>
                <a:cs typeface="Calibri"/>
              </a:rPr>
              <a:t>D</a:t>
            </a:r>
            <a:r>
              <a:rPr sz="2700" dirty="0">
                <a:solidFill>
                  <a:srgbClr val="FFFFFF"/>
                </a:solidFill>
                <a:cs typeface="Calibri"/>
              </a:rPr>
              <a:t>Y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12990" y="6679692"/>
            <a:ext cx="107696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spc="-20" dirty="0">
                <a:solidFill>
                  <a:srgbClr val="FFFFFF"/>
                </a:solidFill>
                <a:cs typeface="Calibri"/>
              </a:rPr>
              <a:t>B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u</a:t>
            </a:r>
            <a:r>
              <a:rPr sz="2700" spc="-20" dirty="0">
                <a:solidFill>
                  <a:srgbClr val="FFFFFF"/>
                </a:solidFill>
                <a:cs typeface="Calibri"/>
              </a:rPr>
              <a:t>r</a:t>
            </a:r>
            <a:r>
              <a:rPr sz="2700" spc="-60" dirty="0">
                <a:solidFill>
                  <a:srgbClr val="FFFFFF"/>
                </a:solidFill>
                <a:cs typeface="Calibri"/>
              </a:rPr>
              <a:t>r</a:t>
            </a:r>
            <a:r>
              <a:rPr sz="2700" dirty="0">
                <a:solidFill>
                  <a:srgbClr val="FFFFFF"/>
                </a:solidFill>
                <a:cs typeface="Calibri"/>
              </a:rPr>
              <a:t>ow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1823" y="3249423"/>
            <a:ext cx="3437890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algn="ctr">
              <a:spcBef>
                <a:spcPts val="210"/>
              </a:spcBef>
            </a:pPr>
            <a:r>
              <a:rPr sz="2800" b="1" spc="-10" dirty="0">
                <a:solidFill>
                  <a:srgbClr val="FFFFFF"/>
                </a:solidFill>
                <a:cs typeface="Calibri"/>
              </a:rPr>
              <a:t>The Linux</a:t>
            </a:r>
            <a:r>
              <a:rPr sz="2800" b="1" spc="-19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b="1" spc="-20" dirty="0">
                <a:solidFill>
                  <a:srgbClr val="FFFFFF"/>
                </a:solidFill>
                <a:cs typeface="Calibri"/>
              </a:rPr>
              <a:t>Foundation’s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3810" algn="ctr"/>
            <a:r>
              <a:rPr sz="2800" b="1" dirty="0">
                <a:solidFill>
                  <a:srgbClr val="FFFFFF"/>
                </a:solidFill>
                <a:cs typeface="Calibri"/>
              </a:rPr>
              <a:t>Hyperledger</a:t>
            </a:r>
            <a:r>
              <a:rPr sz="2800" b="1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cs typeface="Calibri"/>
              </a:rPr>
              <a:t>Project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30054" y="6726428"/>
            <a:ext cx="77724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spc="-20" dirty="0">
                <a:solidFill>
                  <a:srgbClr val="FFFFFF"/>
                </a:solidFill>
                <a:cs typeface="Calibri"/>
              </a:rPr>
              <a:t>I</a:t>
            </a:r>
            <a:r>
              <a:rPr sz="2700" spc="-60" dirty="0">
                <a:solidFill>
                  <a:srgbClr val="FFFFFF"/>
                </a:solidFill>
                <a:cs typeface="Calibri"/>
              </a:rPr>
              <a:t>r</a:t>
            </a:r>
            <a:r>
              <a:rPr sz="2700" dirty="0">
                <a:solidFill>
                  <a:srgbClr val="FFFFFF"/>
                </a:solidFill>
                <a:cs typeface="Calibri"/>
              </a:rPr>
              <a:t>o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ha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80572" y="5584696"/>
            <a:ext cx="88900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spc="-70" dirty="0">
                <a:solidFill>
                  <a:srgbClr val="FFFFFF"/>
                </a:solidFill>
                <a:cs typeface="Calibri"/>
              </a:rPr>
              <a:t>F</a:t>
            </a:r>
            <a:r>
              <a:rPr sz="2700" dirty="0">
                <a:solidFill>
                  <a:srgbClr val="FFFFFF"/>
                </a:solidFill>
                <a:cs typeface="Calibri"/>
              </a:rPr>
              <a:t>a</a:t>
            </a:r>
            <a:r>
              <a:rPr sz="2700" spc="-20" dirty="0">
                <a:solidFill>
                  <a:srgbClr val="FFFFFF"/>
                </a:solidFill>
                <a:cs typeface="Calibri"/>
              </a:rPr>
              <a:t>b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r</a:t>
            </a:r>
            <a:r>
              <a:rPr sz="2700" dirty="0">
                <a:solidFill>
                  <a:srgbClr val="FFFFFF"/>
                </a:solidFill>
                <a:cs typeface="Calibri"/>
              </a:rPr>
              <a:t>ic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4481" y="5558028"/>
            <a:ext cx="208661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spc="-10" dirty="0">
                <a:solidFill>
                  <a:srgbClr val="FFFFFF"/>
                </a:solidFill>
                <a:cs typeface="Calibri"/>
              </a:rPr>
              <a:t>Sawtooth</a:t>
            </a:r>
            <a:r>
              <a:rPr sz="2700" spc="-140" dirty="0">
                <a:solidFill>
                  <a:srgbClr val="FFFFFF"/>
                </a:solidFill>
                <a:cs typeface="Calibri"/>
              </a:rPr>
              <a:t> </a:t>
            </a:r>
            <a:r>
              <a:rPr sz="2700" spc="-30" dirty="0">
                <a:solidFill>
                  <a:srgbClr val="FFFFFF"/>
                </a:solidFill>
                <a:cs typeface="Calibri"/>
              </a:rPr>
              <a:t>Lake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571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6065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Iro</a:t>
            </a:r>
            <a:r>
              <a:rPr sz="5600" spc="-30" dirty="0">
                <a:solidFill>
                  <a:srgbClr val="095A82"/>
                </a:solidFill>
              </a:rPr>
              <a:t>h</a:t>
            </a:r>
            <a:r>
              <a:rPr sz="5600" spc="-10" dirty="0">
                <a:solidFill>
                  <a:srgbClr val="095A82"/>
                </a:solidFill>
              </a:rPr>
              <a:t>a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2265152" y="2773678"/>
            <a:ext cx="5715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1832" y="5175502"/>
            <a:ext cx="3213100" cy="1336040"/>
          </a:xfrm>
          <a:custGeom>
            <a:avLst/>
            <a:gdLst/>
            <a:ahLst/>
            <a:cxnLst/>
            <a:rect l="l" t="t" r="r" b="b"/>
            <a:pathLst>
              <a:path w="1606550" h="668020">
                <a:moveTo>
                  <a:pt x="1606296" y="0"/>
                </a:moveTo>
                <a:lnTo>
                  <a:pt x="174332" y="0"/>
                </a:lnTo>
                <a:lnTo>
                  <a:pt x="164502" y="694"/>
                </a:lnTo>
                <a:lnTo>
                  <a:pt x="143680" y="3750"/>
                </a:lnTo>
                <a:lnTo>
                  <a:pt x="133858" y="4445"/>
                </a:lnTo>
                <a:lnTo>
                  <a:pt x="84442" y="6127"/>
                </a:lnTo>
                <a:lnTo>
                  <a:pt x="37350" y="17906"/>
                </a:lnTo>
                <a:lnTo>
                  <a:pt x="4668" y="49260"/>
                </a:lnTo>
                <a:lnTo>
                  <a:pt x="0" y="107568"/>
                </a:lnTo>
                <a:lnTo>
                  <a:pt x="0" y="506222"/>
                </a:lnTo>
                <a:lnTo>
                  <a:pt x="16732" y="568388"/>
                </a:lnTo>
                <a:lnTo>
                  <a:pt x="49809" y="613791"/>
                </a:lnTo>
                <a:lnTo>
                  <a:pt x="101952" y="648477"/>
                </a:lnTo>
                <a:lnTo>
                  <a:pt x="158762" y="663067"/>
                </a:lnTo>
                <a:lnTo>
                  <a:pt x="161874" y="667512"/>
                </a:lnTo>
                <a:lnTo>
                  <a:pt x="1606296" y="667512"/>
                </a:lnTo>
                <a:lnTo>
                  <a:pt x="1606296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1833" y="4791454"/>
            <a:ext cx="1116330" cy="1323340"/>
          </a:xfrm>
          <a:custGeom>
            <a:avLst/>
            <a:gdLst/>
            <a:ahLst/>
            <a:cxnLst/>
            <a:rect l="l" t="t" r="r" b="b"/>
            <a:pathLst>
              <a:path w="558165" h="661669">
                <a:moveTo>
                  <a:pt x="557784" y="0"/>
                </a:moveTo>
                <a:lnTo>
                  <a:pt x="282663" y="0"/>
                </a:lnTo>
                <a:lnTo>
                  <a:pt x="265642" y="69"/>
                </a:lnTo>
                <a:lnTo>
                  <a:pt x="248270" y="555"/>
                </a:lnTo>
                <a:lnTo>
                  <a:pt x="230191" y="1875"/>
                </a:lnTo>
                <a:lnTo>
                  <a:pt x="211048" y="4445"/>
                </a:lnTo>
                <a:lnTo>
                  <a:pt x="190616" y="5992"/>
                </a:lnTo>
                <a:lnTo>
                  <a:pt x="169124" y="10064"/>
                </a:lnTo>
                <a:lnTo>
                  <a:pt x="146924" y="15803"/>
                </a:lnTo>
                <a:lnTo>
                  <a:pt x="124371" y="22352"/>
                </a:lnTo>
                <a:lnTo>
                  <a:pt x="115832" y="28344"/>
                </a:lnTo>
                <a:lnTo>
                  <a:pt x="106938" y="33528"/>
                </a:lnTo>
                <a:lnTo>
                  <a:pt x="60005" y="66559"/>
                </a:lnTo>
                <a:lnTo>
                  <a:pt x="19378" y="122035"/>
                </a:lnTo>
                <a:lnTo>
                  <a:pt x="4773" y="166485"/>
                </a:lnTo>
                <a:lnTo>
                  <a:pt x="0" y="196596"/>
                </a:lnTo>
                <a:lnTo>
                  <a:pt x="0" y="661416"/>
                </a:lnTo>
                <a:lnTo>
                  <a:pt x="2887" y="644721"/>
                </a:lnTo>
                <a:lnTo>
                  <a:pt x="6127" y="628443"/>
                </a:lnTo>
                <a:lnTo>
                  <a:pt x="10072" y="612999"/>
                </a:lnTo>
                <a:lnTo>
                  <a:pt x="15074" y="598805"/>
                </a:lnTo>
                <a:lnTo>
                  <a:pt x="18846" y="589915"/>
                </a:lnTo>
                <a:lnTo>
                  <a:pt x="22618" y="585470"/>
                </a:lnTo>
                <a:lnTo>
                  <a:pt x="26377" y="576453"/>
                </a:lnTo>
                <a:lnTo>
                  <a:pt x="29795" y="570478"/>
                </a:lnTo>
                <a:lnTo>
                  <a:pt x="38041" y="560147"/>
                </a:lnTo>
                <a:lnTo>
                  <a:pt x="41452" y="554101"/>
                </a:lnTo>
                <a:lnTo>
                  <a:pt x="46521" y="550072"/>
                </a:lnTo>
                <a:lnTo>
                  <a:pt x="55238" y="540349"/>
                </a:lnTo>
                <a:lnTo>
                  <a:pt x="60299" y="536321"/>
                </a:lnTo>
                <a:lnTo>
                  <a:pt x="94221" y="512810"/>
                </a:lnTo>
                <a:lnTo>
                  <a:pt x="134382" y="493422"/>
                </a:lnTo>
                <a:lnTo>
                  <a:pt x="148281" y="489811"/>
                </a:lnTo>
                <a:lnTo>
                  <a:pt x="154520" y="487172"/>
                </a:lnTo>
                <a:lnTo>
                  <a:pt x="202431" y="474970"/>
                </a:lnTo>
                <a:lnTo>
                  <a:pt x="251064" y="469237"/>
                </a:lnTo>
                <a:lnTo>
                  <a:pt x="300240" y="467814"/>
                </a:lnTo>
                <a:lnTo>
                  <a:pt x="557784" y="467814"/>
                </a:lnTo>
                <a:lnTo>
                  <a:pt x="557784" y="0"/>
                </a:lnTo>
                <a:close/>
              </a:path>
              <a:path w="558165" h="661669">
                <a:moveTo>
                  <a:pt x="557784" y="467814"/>
                </a:moveTo>
                <a:lnTo>
                  <a:pt x="300240" y="467814"/>
                </a:lnTo>
                <a:lnTo>
                  <a:pt x="399491" y="469265"/>
                </a:lnTo>
                <a:lnTo>
                  <a:pt x="557784" y="469265"/>
                </a:lnTo>
                <a:lnTo>
                  <a:pt x="557784" y="467814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7402" y="5711952"/>
            <a:ext cx="3897628" cy="814068"/>
          </a:xfrm>
          <a:custGeom>
            <a:avLst/>
            <a:gdLst/>
            <a:ahLst/>
            <a:cxnLst/>
            <a:rect l="l" t="t" r="r" b="b"/>
            <a:pathLst>
              <a:path w="1948814" h="407035">
                <a:moveTo>
                  <a:pt x="337227" y="0"/>
                </a:moveTo>
                <a:lnTo>
                  <a:pt x="284402" y="555"/>
                </a:lnTo>
                <a:lnTo>
                  <a:pt x="231576" y="4444"/>
                </a:lnTo>
                <a:lnTo>
                  <a:pt x="177336" y="12842"/>
                </a:lnTo>
                <a:lnTo>
                  <a:pt x="125925" y="31242"/>
                </a:lnTo>
                <a:lnTo>
                  <a:pt x="114077" y="35484"/>
                </a:lnTo>
                <a:lnTo>
                  <a:pt x="101873" y="41370"/>
                </a:lnTo>
                <a:lnTo>
                  <a:pt x="90376" y="48922"/>
                </a:lnTo>
                <a:lnTo>
                  <a:pt x="80649" y="58166"/>
                </a:lnTo>
                <a:lnTo>
                  <a:pt x="70039" y="64922"/>
                </a:lnTo>
                <a:lnTo>
                  <a:pt x="60840" y="72120"/>
                </a:lnTo>
                <a:lnTo>
                  <a:pt x="53057" y="80150"/>
                </a:lnTo>
                <a:lnTo>
                  <a:pt x="46689" y="89407"/>
                </a:lnTo>
                <a:lnTo>
                  <a:pt x="31187" y="107007"/>
                </a:lnTo>
                <a:lnTo>
                  <a:pt x="10080" y="147254"/>
                </a:lnTo>
                <a:lnTo>
                  <a:pt x="1001" y="196697"/>
                </a:lnTo>
                <a:lnTo>
                  <a:pt x="0" y="223027"/>
                </a:lnTo>
                <a:lnTo>
                  <a:pt x="2534" y="248525"/>
                </a:lnTo>
                <a:lnTo>
                  <a:pt x="19515" y="298678"/>
                </a:lnTo>
                <a:lnTo>
                  <a:pt x="51940" y="343822"/>
                </a:lnTo>
                <a:lnTo>
                  <a:pt x="97102" y="377299"/>
                </a:lnTo>
                <a:lnTo>
                  <a:pt x="152167" y="397440"/>
                </a:lnTo>
                <a:lnTo>
                  <a:pt x="182529" y="402463"/>
                </a:lnTo>
                <a:lnTo>
                  <a:pt x="208945" y="402463"/>
                </a:lnTo>
                <a:lnTo>
                  <a:pt x="216488" y="406907"/>
                </a:lnTo>
                <a:lnTo>
                  <a:pt x="1948362" y="406907"/>
                </a:lnTo>
                <a:lnTo>
                  <a:pt x="1948362" y="393446"/>
                </a:lnTo>
                <a:lnTo>
                  <a:pt x="318355" y="393446"/>
                </a:lnTo>
                <a:lnTo>
                  <a:pt x="299140" y="393376"/>
                </a:lnTo>
                <a:lnTo>
                  <a:pt x="280628" y="392890"/>
                </a:lnTo>
                <a:lnTo>
                  <a:pt x="262114" y="391570"/>
                </a:lnTo>
                <a:lnTo>
                  <a:pt x="242892" y="389000"/>
                </a:lnTo>
                <a:lnTo>
                  <a:pt x="205160" y="389000"/>
                </a:lnTo>
                <a:lnTo>
                  <a:pt x="197322" y="388931"/>
                </a:lnTo>
                <a:lnTo>
                  <a:pt x="190544" y="388445"/>
                </a:lnTo>
                <a:lnTo>
                  <a:pt x="184474" y="387125"/>
                </a:lnTo>
                <a:lnTo>
                  <a:pt x="178757" y="384556"/>
                </a:lnTo>
                <a:lnTo>
                  <a:pt x="150576" y="379533"/>
                </a:lnTo>
                <a:lnTo>
                  <a:pt x="97043" y="359392"/>
                </a:lnTo>
                <a:lnTo>
                  <a:pt x="54710" y="326628"/>
                </a:lnTo>
                <a:lnTo>
                  <a:pt x="26410" y="284575"/>
                </a:lnTo>
                <a:lnTo>
                  <a:pt x="12317" y="235188"/>
                </a:lnTo>
                <a:lnTo>
                  <a:pt x="11317" y="210185"/>
                </a:lnTo>
                <a:lnTo>
                  <a:pt x="13855" y="185181"/>
                </a:lnTo>
                <a:lnTo>
                  <a:pt x="27889" y="139059"/>
                </a:lnTo>
                <a:lnTo>
                  <a:pt x="51587" y="101867"/>
                </a:lnTo>
                <a:lnTo>
                  <a:pt x="76877" y="76073"/>
                </a:lnTo>
                <a:lnTo>
                  <a:pt x="80649" y="71500"/>
                </a:lnTo>
                <a:lnTo>
                  <a:pt x="114670" y="51494"/>
                </a:lnTo>
                <a:lnTo>
                  <a:pt x="126403" y="45275"/>
                </a:lnTo>
                <a:lnTo>
                  <a:pt x="138842" y="39913"/>
                </a:lnTo>
                <a:lnTo>
                  <a:pt x="152341" y="35813"/>
                </a:lnTo>
                <a:lnTo>
                  <a:pt x="177870" y="27336"/>
                </a:lnTo>
                <a:lnTo>
                  <a:pt x="203752" y="21812"/>
                </a:lnTo>
                <a:lnTo>
                  <a:pt x="230342" y="18811"/>
                </a:lnTo>
                <a:lnTo>
                  <a:pt x="257992" y="17906"/>
                </a:lnTo>
                <a:lnTo>
                  <a:pt x="284051" y="15337"/>
                </a:lnTo>
                <a:lnTo>
                  <a:pt x="310818" y="14017"/>
                </a:lnTo>
                <a:lnTo>
                  <a:pt x="337584" y="13531"/>
                </a:lnTo>
                <a:lnTo>
                  <a:pt x="559846" y="13462"/>
                </a:lnTo>
                <a:lnTo>
                  <a:pt x="559846" y="4444"/>
                </a:lnTo>
                <a:lnTo>
                  <a:pt x="552289" y="4444"/>
                </a:lnTo>
                <a:lnTo>
                  <a:pt x="498528" y="1875"/>
                </a:lnTo>
                <a:lnTo>
                  <a:pt x="444763" y="555"/>
                </a:lnTo>
                <a:lnTo>
                  <a:pt x="337227" y="0"/>
                </a:lnTo>
                <a:close/>
              </a:path>
              <a:path w="1948814" h="407035">
                <a:moveTo>
                  <a:pt x="1948362" y="389000"/>
                </a:moveTo>
                <a:lnTo>
                  <a:pt x="408919" y="389000"/>
                </a:lnTo>
                <a:lnTo>
                  <a:pt x="386278" y="389070"/>
                </a:lnTo>
                <a:lnTo>
                  <a:pt x="363637" y="389556"/>
                </a:lnTo>
                <a:lnTo>
                  <a:pt x="340996" y="390876"/>
                </a:lnTo>
                <a:lnTo>
                  <a:pt x="318355" y="393446"/>
                </a:lnTo>
                <a:lnTo>
                  <a:pt x="1948362" y="393446"/>
                </a:lnTo>
                <a:lnTo>
                  <a:pt x="1948362" y="389000"/>
                </a:lnTo>
                <a:close/>
              </a:path>
              <a:path w="1948814" h="407035">
                <a:moveTo>
                  <a:pt x="559846" y="13462"/>
                </a:moveTo>
                <a:lnTo>
                  <a:pt x="363643" y="13462"/>
                </a:lnTo>
                <a:lnTo>
                  <a:pt x="459381" y="14017"/>
                </a:lnTo>
                <a:lnTo>
                  <a:pt x="506367" y="15337"/>
                </a:lnTo>
                <a:lnTo>
                  <a:pt x="552289" y="17906"/>
                </a:lnTo>
                <a:lnTo>
                  <a:pt x="559846" y="17906"/>
                </a:lnTo>
                <a:lnTo>
                  <a:pt x="559846" y="13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5510" y="6022847"/>
            <a:ext cx="344424" cy="350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1832" y="6489190"/>
            <a:ext cx="3213100" cy="1336040"/>
          </a:xfrm>
          <a:custGeom>
            <a:avLst/>
            <a:gdLst/>
            <a:ahLst/>
            <a:cxnLst/>
            <a:rect l="l" t="t" r="r" b="b"/>
            <a:pathLst>
              <a:path w="1606550" h="668020">
                <a:moveTo>
                  <a:pt x="1606296" y="0"/>
                </a:moveTo>
                <a:lnTo>
                  <a:pt x="174332" y="0"/>
                </a:lnTo>
                <a:lnTo>
                  <a:pt x="164502" y="694"/>
                </a:lnTo>
                <a:lnTo>
                  <a:pt x="143680" y="3750"/>
                </a:lnTo>
                <a:lnTo>
                  <a:pt x="133858" y="4445"/>
                </a:lnTo>
                <a:lnTo>
                  <a:pt x="84442" y="6127"/>
                </a:lnTo>
                <a:lnTo>
                  <a:pt x="37350" y="17906"/>
                </a:lnTo>
                <a:lnTo>
                  <a:pt x="4668" y="49260"/>
                </a:lnTo>
                <a:lnTo>
                  <a:pt x="0" y="107568"/>
                </a:lnTo>
                <a:lnTo>
                  <a:pt x="0" y="506222"/>
                </a:lnTo>
                <a:lnTo>
                  <a:pt x="16732" y="568388"/>
                </a:lnTo>
                <a:lnTo>
                  <a:pt x="49809" y="613791"/>
                </a:lnTo>
                <a:lnTo>
                  <a:pt x="101952" y="648473"/>
                </a:lnTo>
                <a:lnTo>
                  <a:pt x="158762" y="663028"/>
                </a:lnTo>
                <a:lnTo>
                  <a:pt x="161874" y="667512"/>
                </a:lnTo>
                <a:lnTo>
                  <a:pt x="1606296" y="667512"/>
                </a:lnTo>
                <a:lnTo>
                  <a:pt x="1606296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1833" y="6105144"/>
            <a:ext cx="1116330" cy="1323340"/>
          </a:xfrm>
          <a:custGeom>
            <a:avLst/>
            <a:gdLst/>
            <a:ahLst/>
            <a:cxnLst/>
            <a:rect l="l" t="t" r="r" b="b"/>
            <a:pathLst>
              <a:path w="558165" h="661670">
                <a:moveTo>
                  <a:pt x="557784" y="0"/>
                </a:moveTo>
                <a:lnTo>
                  <a:pt x="282663" y="0"/>
                </a:lnTo>
                <a:lnTo>
                  <a:pt x="265642" y="69"/>
                </a:lnTo>
                <a:lnTo>
                  <a:pt x="248270" y="555"/>
                </a:lnTo>
                <a:lnTo>
                  <a:pt x="230191" y="1875"/>
                </a:lnTo>
                <a:lnTo>
                  <a:pt x="211048" y="4444"/>
                </a:lnTo>
                <a:lnTo>
                  <a:pt x="190616" y="5992"/>
                </a:lnTo>
                <a:lnTo>
                  <a:pt x="169124" y="10064"/>
                </a:lnTo>
                <a:lnTo>
                  <a:pt x="146924" y="15803"/>
                </a:lnTo>
                <a:lnTo>
                  <a:pt x="124371" y="22351"/>
                </a:lnTo>
                <a:lnTo>
                  <a:pt x="115832" y="28344"/>
                </a:lnTo>
                <a:lnTo>
                  <a:pt x="106938" y="33527"/>
                </a:lnTo>
                <a:lnTo>
                  <a:pt x="60005" y="66559"/>
                </a:lnTo>
                <a:lnTo>
                  <a:pt x="19378" y="122035"/>
                </a:lnTo>
                <a:lnTo>
                  <a:pt x="4773" y="166485"/>
                </a:lnTo>
                <a:lnTo>
                  <a:pt x="0" y="196595"/>
                </a:lnTo>
                <a:lnTo>
                  <a:pt x="0" y="661415"/>
                </a:lnTo>
                <a:lnTo>
                  <a:pt x="2887" y="644721"/>
                </a:lnTo>
                <a:lnTo>
                  <a:pt x="6127" y="628443"/>
                </a:lnTo>
                <a:lnTo>
                  <a:pt x="10072" y="612999"/>
                </a:lnTo>
                <a:lnTo>
                  <a:pt x="15074" y="598804"/>
                </a:lnTo>
                <a:lnTo>
                  <a:pt x="18846" y="589914"/>
                </a:lnTo>
                <a:lnTo>
                  <a:pt x="22618" y="585469"/>
                </a:lnTo>
                <a:lnTo>
                  <a:pt x="26377" y="576452"/>
                </a:lnTo>
                <a:lnTo>
                  <a:pt x="29795" y="570478"/>
                </a:lnTo>
                <a:lnTo>
                  <a:pt x="38041" y="560147"/>
                </a:lnTo>
                <a:lnTo>
                  <a:pt x="41452" y="554100"/>
                </a:lnTo>
                <a:lnTo>
                  <a:pt x="46521" y="550072"/>
                </a:lnTo>
                <a:lnTo>
                  <a:pt x="55238" y="540349"/>
                </a:lnTo>
                <a:lnTo>
                  <a:pt x="60299" y="536320"/>
                </a:lnTo>
                <a:lnTo>
                  <a:pt x="94221" y="512810"/>
                </a:lnTo>
                <a:lnTo>
                  <a:pt x="134382" y="493422"/>
                </a:lnTo>
                <a:lnTo>
                  <a:pt x="148281" y="489811"/>
                </a:lnTo>
                <a:lnTo>
                  <a:pt x="154520" y="487171"/>
                </a:lnTo>
                <a:lnTo>
                  <a:pt x="202431" y="474970"/>
                </a:lnTo>
                <a:lnTo>
                  <a:pt x="251064" y="469237"/>
                </a:lnTo>
                <a:lnTo>
                  <a:pt x="300240" y="467814"/>
                </a:lnTo>
                <a:lnTo>
                  <a:pt x="557784" y="467814"/>
                </a:lnTo>
                <a:lnTo>
                  <a:pt x="557784" y="0"/>
                </a:lnTo>
                <a:close/>
              </a:path>
              <a:path w="558165" h="661670">
                <a:moveTo>
                  <a:pt x="557784" y="467814"/>
                </a:moveTo>
                <a:lnTo>
                  <a:pt x="300240" y="467814"/>
                </a:lnTo>
                <a:lnTo>
                  <a:pt x="399491" y="469264"/>
                </a:lnTo>
                <a:lnTo>
                  <a:pt x="557784" y="469264"/>
                </a:lnTo>
                <a:lnTo>
                  <a:pt x="557784" y="467814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7402" y="7025640"/>
            <a:ext cx="3897628" cy="814068"/>
          </a:xfrm>
          <a:custGeom>
            <a:avLst/>
            <a:gdLst/>
            <a:ahLst/>
            <a:cxnLst/>
            <a:rect l="l" t="t" r="r" b="b"/>
            <a:pathLst>
              <a:path w="1948814" h="407035">
                <a:moveTo>
                  <a:pt x="337227" y="0"/>
                </a:moveTo>
                <a:lnTo>
                  <a:pt x="284402" y="555"/>
                </a:lnTo>
                <a:lnTo>
                  <a:pt x="231576" y="4444"/>
                </a:lnTo>
                <a:lnTo>
                  <a:pt x="177336" y="12842"/>
                </a:lnTo>
                <a:lnTo>
                  <a:pt x="125925" y="31241"/>
                </a:lnTo>
                <a:lnTo>
                  <a:pt x="114077" y="35484"/>
                </a:lnTo>
                <a:lnTo>
                  <a:pt x="101873" y="41370"/>
                </a:lnTo>
                <a:lnTo>
                  <a:pt x="90376" y="48922"/>
                </a:lnTo>
                <a:lnTo>
                  <a:pt x="80649" y="58165"/>
                </a:lnTo>
                <a:lnTo>
                  <a:pt x="70039" y="64922"/>
                </a:lnTo>
                <a:lnTo>
                  <a:pt x="60840" y="72120"/>
                </a:lnTo>
                <a:lnTo>
                  <a:pt x="53057" y="80150"/>
                </a:lnTo>
                <a:lnTo>
                  <a:pt x="46689" y="89407"/>
                </a:lnTo>
                <a:lnTo>
                  <a:pt x="31187" y="107007"/>
                </a:lnTo>
                <a:lnTo>
                  <a:pt x="10080" y="147254"/>
                </a:lnTo>
                <a:lnTo>
                  <a:pt x="1001" y="196697"/>
                </a:lnTo>
                <a:lnTo>
                  <a:pt x="0" y="223027"/>
                </a:lnTo>
                <a:lnTo>
                  <a:pt x="2534" y="248525"/>
                </a:lnTo>
                <a:lnTo>
                  <a:pt x="19515" y="298678"/>
                </a:lnTo>
                <a:lnTo>
                  <a:pt x="51940" y="343817"/>
                </a:lnTo>
                <a:lnTo>
                  <a:pt x="97102" y="377286"/>
                </a:lnTo>
                <a:lnTo>
                  <a:pt x="152167" y="397408"/>
                </a:lnTo>
                <a:lnTo>
                  <a:pt x="182529" y="402437"/>
                </a:lnTo>
                <a:lnTo>
                  <a:pt x="208945" y="402437"/>
                </a:lnTo>
                <a:lnTo>
                  <a:pt x="216488" y="406907"/>
                </a:lnTo>
                <a:lnTo>
                  <a:pt x="1948362" y="406907"/>
                </a:lnTo>
                <a:lnTo>
                  <a:pt x="1948362" y="393496"/>
                </a:lnTo>
                <a:lnTo>
                  <a:pt x="318355" y="393496"/>
                </a:lnTo>
                <a:lnTo>
                  <a:pt x="299140" y="393426"/>
                </a:lnTo>
                <a:lnTo>
                  <a:pt x="280628" y="392937"/>
                </a:lnTo>
                <a:lnTo>
                  <a:pt x="262114" y="391610"/>
                </a:lnTo>
                <a:lnTo>
                  <a:pt x="242892" y="389026"/>
                </a:lnTo>
                <a:lnTo>
                  <a:pt x="205160" y="389026"/>
                </a:lnTo>
                <a:lnTo>
                  <a:pt x="197322" y="388956"/>
                </a:lnTo>
                <a:lnTo>
                  <a:pt x="190544" y="388467"/>
                </a:lnTo>
                <a:lnTo>
                  <a:pt x="184474" y="387140"/>
                </a:lnTo>
                <a:lnTo>
                  <a:pt x="178757" y="384555"/>
                </a:lnTo>
                <a:lnTo>
                  <a:pt x="150576" y="379519"/>
                </a:lnTo>
                <a:lnTo>
                  <a:pt x="97043" y="359392"/>
                </a:lnTo>
                <a:lnTo>
                  <a:pt x="54710" y="326628"/>
                </a:lnTo>
                <a:lnTo>
                  <a:pt x="26410" y="284575"/>
                </a:lnTo>
                <a:lnTo>
                  <a:pt x="12317" y="235188"/>
                </a:lnTo>
                <a:lnTo>
                  <a:pt x="11317" y="210184"/>
                </a:lnTo>
                <a:lnTo>
                  <a:pt x="13855" y="185181"/>
                </a:lnTo>
                <a:lnTo>
                  <a:pt x="27889" y="139059"/>
                </a:lnTo>
                <a:lnTo>
                  <a:pt x="51587" y="101867"/>
                </a:lnTo>
                <a:lnTo>
                  <a:pt x="76877" y="76072"/>
                </a:lnTo>
                <a:lnTo>
                  <a:pt x="80649" y="71500"/>
                </a:lnTo>
                <a:lnTo>
                  <a:pt x="114670" y="51494"/>
                </a:lnTo>
                <a:lnTo>
                  <a:pt x="126403" y="45275"/>
                </a:lnTo>
                <a:lnTo>
                  <a:pt x="138842" y="39913"/>
                </a:lnTo>
                <a:lnTo>
                  <a:pt x="152341" y="35813"/>
                </a:lnTo>
                <a:lnTo>
                  <a:pt x="177870" y="27336"/>
                </a:lnTo>
                <a:lnTo>
                  <a:pt x="203752" y="21812"/>
                </a:lnTo>
                <a:lnTo>
                  <a:pt x="230342" y="18811"/>
                </a:lnTo>
                <a:lnTo>
                  <a:pt x="257992" y="17906"/>
                </a:lnTo>
                <a:lnTo>
                  <a:pt x="284051" y="15337"/>
                </a:lnTo>
                <a:lnTo>
                  <a:pt x="310818" y="14017"/>
                </a:lnTo>
                <a:lnTo>
                  <a:pt x="337584" y="13531"/>
                </a:lnTo>
                <a:lnTo>
                  <a:pt x="559846" y="13461"/>
                </a:lnTo>
                <a:lnTo>
                  <a:pt x="559846" y="4444"/>
                </a:lnTo>
                <a:lnTo>
                  <a:pt x="552289" y="4444"/>
                </a:lnTo>
                <a:lnTo>
                  <a:pt x="498528" y="1875"/>
                </a:lnTo>
                <a:lnTo>
                  <a:pt x="444763" y="555"/>
                </a:lnTo>
                <a:lnTo>
                  <a:pt x="337227" y="0"/>
                </a:lnTo>
                <a:close/>
              </a:path>
              <a:path w="1948814" h="407035">
                <a:moveTo>
                  <a:pt x="1948362" y="389026"/>
                </a:moveTo>
                <a:lnTo>
                  <a:pt x="408919" y="389026"/>
                </a:lnTo>
                <a:lnTo>
                  <a:pt x="386278" y="389096"/>
                </a:lnTo>
                <a:lnTo>
                  <a:pt x="363637" y="389585"/>
                </a:lnTo>
                <a:lnTo>
                  <a:pt x="340996" y="390912"/>
                </a:lnTo>
                <a:lnTo>
                  <a:pt x="318355" y="393496"/>
                </a:lnTo>
                <a:lnTo>
                  <a:pt x="1948362" y="393496"/>
                </a:lnTo>
                <a:lnTo>
                  <a:pt x="1948362" y="389026"/>
                </a:lnTo>
                <a:close/>
              </a:path>
              <a:path w="1948814" h="407035">
                <a:moveTo>
                  <a:pt x="559846" y="13461"/>
                </a:moveTo>
                <a:lnTo>
                  <a:pt x="363643" y="13461"/>
                </a:lnTo>
                <a:lnTo>
                  <a:pt x="459381" y="14017"/>
                </a:lnTo>
                <a:lnTo>
                  <a:pt x="506367" y="15337"/>
                </a:lnTo>
                <a:lnTo>
                  <a:pt x="552289" y="17906"/>
                </a:lnTo>
                <a:lnTo>
                  <a:pt x="559846" y="17906"/>
                </a:lnTo>
                <a:lnTo>
                  <a:pt x="559846" y="13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15510" y="7299959"/>
            <a:ext cx="344424" cy="3657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2034" y="1653489"/>
            <a:ext cx="11488420" cy="5906745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598170" indent="-572770">
              <a:spcBef>
                <a:spcPts val="21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name Iroha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"the basics", </a:t>
            </a:r>
            <a:r>
              <a:rPr sz="2800" dirty="0">
                <a:solidFill>
                  <a:srgbClr val="5F5F5F"/>
                </a:solidFill>
                <a:cs typeface="Calibri"/>
              </a:rPr>
              <a:t>"ABCs"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or "the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most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basic element of</a:t>
            </a:r>
            <a:r>
              <a:rPr sz="2800" spc="1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all"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spcBef>
                <a:spcPts val="19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distributed ledger project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was designed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 </a:t>
            </a:r>
            <a:r>
              <a:rPr sz="2800" dirty="0">
                <a:solidFill>
                  <a:srgbClr val="5F5F5F"/>
                </a:solidFill>
                <a:cs typeface="Calibri"/>
              </a:rPr>
              <a:t>simple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easy to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incorporate into infra-structural projects requiring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D.L.T.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0"/>
              </a:spcBef>
            </a:pP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2800" b="1" spc="-10" dirty="0">
                <a:solidFill>
                  <a:srgbClr val="5F5F5F"/>
                </a:solidFill>
                <a:cs typeface="Calibri"/>
              </a:rPr>
              <a:t>The goals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of Iroha</a:t>
            </a:r>
            <a:r>
              <a:rPr sz="2800" b="1" spc="-1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are:</a:t>
            </a:r>
            <a:endParaRPr sz="2800">
              <a:solidFill>
                <a:prstClr val="black"/>
              </a:solidFill>
              <a:cs typeface="Calibri"/>
            </a:endParaRPr>
          </a:p>
          <a:p>
            <a:endParaRPr sz="28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90"/>
              </a:spcBef>
            </a:pPr>
            <a:endParaRPr sz="2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0">
              <a:lnSpc>
                <a:spcPts val="3500"/>
              </a:lnSpc>
            </a:pP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200">
              <a:solidFill>
                <a:prstClr val="black"/>
              </a:solidFill>
              <a:latin typeface="Arial"/>
              <a:cs typeface="Arial"/>
            </a:endParaRPr>
          </a:p>
          <a:p>
            <a:pPr marL="3369310">
              <a:lnSpc>
                <a:spcPts val="2540"/>
              </a:lnSpc>
            </a:pPr>
            <a:r>
              <a:rPr sz="2400" b="1" spc="-10" dirty="0">
                <a:solidFill>
                  <a:srgbClr val="095A82"/>
                </a:solidFill>
                <a:cs typeface="Calibri"/>
              </a:rPr>
              <a:t>Provide an environment for</a:t>
            </a:r>
            <a:r>
              <a:rPr sz="2400" b="1" spc="-4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C++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3369310"/>
            <a:r>
              <a:rPr sz="2400" b="1" spc="-10" dirty="0">
                <a:solidFill>
                  <a:srgbClr val="095A82"/>
                </a:solidFill>
                <a:cs typeface="Calibri"/>
              </a:rPr>
              <a:t>developers to contribute to</a:t>
            </a:r>
            <a:r>
              <a:rPr sz="2400" b="1" spc="-7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Hyperledger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377190">
              <a:lnSpc>
                <a:spcPts val="3540"/>
              </a:lnSpc>
              <a:spcBef>
                <a:spcPts val="1420"/>
              </a:spcBef>
            </a:pPr>
            <a:r>
              <a:rPr sz="3200" b="1" spc="-20" dirty="0">
                <a:solidFill>
                  <a:srgbClr val="FFFFFF"/>
                </a:solidFill>
                <a:cs typeface="Calibri"/>
              </a:rPr>
              <a:t>02</a:t>
            </a:r>
            <a:endParaRPr sz="3200">
              <a:solidFill>
                <a:prstClr val="black"/>
              </a:solidFill>
              <a:cs typeface="Calibri"/>
            </a:endParaRPr>
          </a:p>
          <a:p>
            <a:pPr marL="3404870">
              <a:lnSpc>
                <a:spcPts val="2580"/>
              </a:lnSpc>
            </a:pPr>
            <a:r>
              <a:rPr sz="2400" b="1" spc="-10" dirty="0">
                <a:solidFill>
                  <a:srgbClr val="0D80B8"/>
                </a:solidFill>
                <a:cs typeface="Calibri"/>
              </a:rPr>
              <a:t>Provide infrastructure</a:t>
            </a:r>
            <a:r>
              <a:rPr sz="2400" b="1" spc="-11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for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3404870"/>
            <a:r>
              <a:rPr sz="2400" b="1" dirty="0">
                <a:solidFill>
                  <a:srgbClr val="0D80B8"/>
                </a:solidFill>
                <a:cs typeface="Calibri"/>
              </a:rPr>
              <a:t>mobile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and web</a:t>
            </a:r>
            <a:r>
              <a:rPr sz="2400" b="1" spc="3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development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1832" y="7802880"/>
            <a:ext cx="3213100" cy="1336040"/>
          </a:xfrm>
          <a:custGeom>
            <a:avLst/>
            <a:gdLst/>
            <a:ahLst/>
            <a:cxnLst/>
            <a:rect l="l" t="t" r="r" b="b"/>
            <a:pathLst>
              <a:path w="1606550" h="668020">
                <a:moveTo>
                  <a:pt x="1606296" y="0"/>
                </a:moveTo>
                <a:lnTo>
                  <a:pt x="174332" y="0"/>
                </a:lnTo>
                <a:lnTo>
                  <a:pt x="164502" y="700"/>
                </a:lnTo>
                <a:lnTo>
                  <a:pt x="143680" y="3782"/>
                </a:lnTo>
                <a:lnTo>
                  <a:pt x="133858" y="4483"/>
                </a:lnTo>
                <a:lnTo>
                  <a:pt x="84442" y="6162"/>
                </a:lnTo>
                <a:lnTo>
                  <a:pt x="37350" y="17919"/>
                </a:lnTo>
                <a:lnTo>
                  <a:pt x="4668" y="49279"/>
                </a:lnTo>
                <a:lnTo>
                  <a:pt x="0" y="107518"/>
                </a:lnTo>
                <a:lnTo>
                  <a:pt x="0" y="506234"/>
                </a:lnTo>
                <a:lnTo>
                  <a:pt x="16732" y="568390"/>
                </a:lnTo>
                <a:lnTo>
                  <a:pt x="49809" y="613752"/>
                </a:lnTo>
                <a:lnTo>
                  <a:pt x="101952" y="648468"/>
                </a:lnTo>
                <a:lnTo>
                  <a:pt x="158762" y="663028"/>
                </a:lnTo>
                <a:lnTo>
                  <a:pt x="161874" y="667512"/>
                </a:lnTo>
                <a:lnTo>
                  <a:pt x="1606296" y="667512"/>
                </a:lnTo>
                <a:lnTo>
                  <a:pt x="1606296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1833" y="7418830"/>
            <a:ext cx="1116330" cy="1325880"/>
          </a:xfrm>
          <a:custGeom>
            <a:avLst/>
            <a:gdLst/>
            <a:ahLst/>
            <a:cxnLst/>
            <a:rect l="l" t="t" r="r" b="b"/>
            <a:pathLst>
              <a:path w="558165" h="662939">
                <a:moveTo>
                  <a:pt x="557784" y="0"/>
                </a:moveTo>
                <a:lnTo>
                  <a:pt x="282663" y="0"/>
                </a:lnTo>
                <a:lnTo>
                  <a:pt x="265642" y="69"/>
                </a:lnTo>
                <a:lnTo>
                  <a:pt x="248270" y="555"/>
                </a:lnTo>
                <a:lnTo>
                  <a:pt x="230191" y="1875"/>
                </a:lnTo>
                <a:lnTo>
                  <a:pt x="211048" y="4445"/>
                </a:lnTo>
                <a:lnTo>
                  <a:pt x="190616" y="5992"/>
                </a:lnTo>
                <a:lnTo>
                  <a:pt x="169124" y="10064"/>
                </a:lnTo>
                <a:lnTo>
                  <a:pt x="146924" y="15803"/>
                </a:lnTo>
                <a:lnTo>
                  <a:pt x="124371" y="22352"/>
                </a:lnTo>
                <a:lnTo>
                  <a:pt x="115832" y="28400"/>
                </a:lnTo>
                <a:lnTo>
                  <a:pt x="106938" y="33591"/>
                </a:lnTo>
                <a:lnTo>
                  <a:pt x="60005" y="66688"/>
                </a:lnTo>
                <a:lnTo>
                  <a:pt x="19378" y="122215"/>
                </a:lnTo>
                <a:lnTo>
                  <a:pt x="4773" y="166832"/>
                </a:lnTo>
                <a:lnTo>
                  <a:pt x="0" y="197091"/>
                </a:lnTo>
                <a:lnTo>
                  <a:pt x="0" y="662940"/>
                </a:lnTo>
                <a:lnTo>
                  <a:pt x="2887" y="646209"/>
                </a:lnTo>
                <a:lnTo>
                  <a:pt x="6127" y="629902"/>
                </a:lnTo>
                <a:lnTo>
                  <a:pt x="10072" y="614435"/>
                </a:lnTo>
                <a:lnTo>
                  <a:pt x="15074" y="600227"/>
                </a:lnTo>
                <a:lnTo>
                  <a:pt x="18846" y="591273"/>
                </a:lnTo>
                <a:lnTo>
                  <a:pt x="22618" y="586790"/>
                </a:lnTo>
                <a:lnTo>
                  <a:pt x="26377" y="577837"/>
                </a:lnTo>
                <a:lnTo>
                  <a:pt x="29795" y="571815"/>
                </a:lnTo>
                <a:lnTo>
                  <a:pt x="38041" y="561456"/>
                </a:lnTo>
                <a:lnTo>
                  <a:pt x="41452" y="555434"/>
                </a:lnTo>
                <a:lnTo>
                  <a:pt x="46521" y="551373"/>
                </a:lnTo>
                <a:lnTo>
                  <a:pt x="55238" y="541575"/>
                </a:lnTo>
                <a:lnTo>
                  <a:pt x="60299" y="537514"/>
                </a:lnTo>
                <a:lnTo>
                  <a:pt x="94221" y="513997"/>
                </a:lnTo>
                <a:lnTo>
                  <a:pt x="134382" y="494543"/>
                </a:lnTo>
                <a:lnTo>
                  <a:pt x="148281" y="490905"/>
                </a:lnTo>
                <a:lnTo>
                  <a:pt x="154520" y="488251"/>
                </a:lnTo>
                <a:lnTo>
                  <a:pt x="202431" y="476063"/>
                </a:lnTo>
                <a:lnTo>
                  <a:pt x="251064" y="470329"/>
                </a:lnTo>
                <a:lnTo>
                  <a:pt x="300240" y="468896"/>
                </a:lnTo>
                <a:lnTo>
                  <a:pt x="557784" y="468896"/>
                </a:lnTo>
                <a:lnTo>
                  <a:pt x="557784" y="0"/>
                </a:lnTo>
                <a:close/>
              </a:path>
              <a:path w="558165" h="662939">
                <a:moveTo>
                  <a:pt x="557784" y="468896"/>
                </a:moveTo>
                <a:lnTo>
                  <a:pt x="300240" y="468896"/>
                </a:lnTo>
                <a:lnTo>
                  <a:pt x="399491" y="470331"/>
                </a:lnTo>
                <a:lnTo>
                  <a:pt x="557784" y="470331"/>
                </a:lnTo>
                <a:lnTo>
                  <a:pt x="557784" y="468896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37402" y="8342377"/>
            <a:ext cx="3897628" cy="811530"/>
          </a:xfrm>
          <a:custGeom>
            <a:avLst/>
            <a:gdLst/>
            <a:ahLst/>
            <a:cxnLst/>
            <a:rect l="l" t="t" r="r" b="b"/>
            <a:pathLst>
              <a:path w="1948814" h="405764">
                <a:moveTo>
                  <a:pt x="337227" y="0"/>
                </a:moveTo>
                <a:lnTo>
                  <a:pt x="284402" y="557"/>
                </a:lnTo>
                <a:lnTo>
                  <a:pt x="231576" y="4457"/>
                </a:lnTo>
                <a:lnTo>
                  <a:pt x="177336" y="12807"/>
                </a:lnTo>
                <a:lnTo>
                  <a:pt x="125925" y="31178"/>
                </a:lnTo>
                <a:lnTo>
                  <a:pt x="114077" y="35357"/>
                </a:lnTo>
                <a:lnTo>
                  <a:pt x="101873" y="41206"/>
                </a:lnTo>
                <a:lnTo>
                  <a:pt x="90376" y="48725"/>
                </a:lnTo>
                <a:lnTo>
                  <a:pt x="80649" y="57912"/>
                </a:lnTo>
                <a:lnTo>
                  <a:pt x="70039" y="64666"/>
                </a:lnTo>
                <a:lnTo>
                  <a:pt x="60840" y="71834"/>
                </a:lnTo>
                <a:lnTo>
                  <a:pt x="53057" y="79836"/>
                </a:lnTo>
                <a:lnTo>
                  <a:pt x="46689" y="89090"/>
                </a:lnTo>
                <a:lnTo>
                  <a:pt x="31187" y="106632"/>
                </a:lnTo>
                <a:lnTo>
                  <a:pt x="10080" y="146728"/>
                </a:lnTo>
                <a:lnTo>
                  <a:pt x="1001" y="195937"/>
                </a:lnTo>
                <a:lnTo>
                  <a:pt x="0" y="222181"/>
                </a:lnTo>
                <a:lnTo>
                  <a:pt x="2534" y="247589"/>
                </a:lnTo>
                <a:lnTo>
                  <a:pt x="19515" y="297563"/>
                </a:lnTo>
                <a:lnTo>
                  <a:pt x="51940" y="342525"/>
                </a:lnTo>
                <a:lnTo>
                  <a:pt x="97102" y="375867"/>
                </a:lnTo>
                <a:lnTo>
                  <a:pt x="152167" y="395913"/>
                </a:lnTo>
                <a:lnTo>
                  <a:pt x="182529" y="400926"/>
                </a:lnTo>
                <a:lnTo>
                  <a:pt x="208945" y="400926"/>
                </a:lnTo>
                <a:lnTo>
                  <a:pt x="216488" y="405384"/>
                </a:lnTo>
                <a:lnTo>
                  <a:pt x="1948362" y="405384"/>
                </a:lnTo>
                <a:lnTo>
                  <a:pt x="1948362" y="392023"/>
                </a:lnTo>
                <a:lnTo>
                  <a:pt x="318355" y="392023"/>
                </a:lnTo>
                <a:lnTo>
                  <a:pt x="299140" y="391953"/>
                </a:lnTo>
                <a:lnTo>
                  <a:pt x="280628" y="391466"/>
                </a:lnTo>
                <a:lnTo>
                  <a:pt x="262114" y="390143"/>
                </a:lnTo>
                <a:lnTo>
                  <a:pt x="242892" y="387565"/>
                </a:lnTo>
                <a:lnTo>
                  <a:pt x="205160" y="387565"/>
                </a:lnTo>
                <a:lnTo>
                  <a:pt x="197322" y="387496"/>
                </a:lnTo>
                <a:lnTo>
                  <a:pt x="190544" y="387008"/>
                </a:lnTo>
                <a:lnTo>
                  <a:pt x="184474" y="385685"/>
                </a:lnTo>
                <a:lnTo>
                  <a:pt x="178757" y="383108"/>
                </a:lnTo>
                <a:lnTo>
                  <a:pt x="150576" y="378095"/>
                </a:lnTo>
                <a:lnTo>
                  <a:pt x="97043" y="358049"/>
                </a:lnTo>
                <a:lnTo>
                  <a:pt x="54710" y="325404"/>
                </a:lnTo>
                <a:lnTo>
                  <a:pt x="26410" y="283506"/>
                </a:lnTo>
                <a:lnTo>
                  <a:pt x="12317" y="234293"/>
                </a:lnTo>
                <a:lnTo>
                  <a:pt x="11317" y="209373"/>
                </a:lnTo>
                <a:lnTo>
                  <a:pt x="13855" y="184456"/>
                </a:lnTo>
                <a:lnTo>
                  <a:pt x="27889" y="138514"/>
                </a:lnTo>
                <a:lnTo>
                  <a:pt x="51587" y="101484"/>
                </a:lnTo>
                <a:lnTo>
                  <a:pt x="76877" y="75730"/>
                </a:lnTo>
                <a:lnTo>
                  <a:pt x="80649" y="71272"/>
                </a:lnTo>
                <a:lnTo>
                  <a:pt x="114670" y="51297"/>
                </a:lnTo>
                <a:lnTo>
                  <a:pt x="126403" y="45102"/>
                </a:lnTo>
                <a:lnTo>
                  <a:pt x="138842" y="39743"/>
                </a:lnTo>
                <a:lnTo>
                  <a:pt x="152341" y="35636"/>
                </a:lnTo>
                <a:lnTo>
                  <a:pt x="177870" y="27215"/>
                </a:lnTo>
                <a:lnTo>
                  <a:pt x="203752" y="21717"/>
                </a:lnTo>
                <a:lnTo>
                  <a:pt x="230342" y="18723"/>
                </a:lnTo>
                <a:lnTo>
                  <a:pt x="257992" y="17818"/>
                </a:lnTo>
                <a:lnTo>
                  <a:pt x="284051" y="15240"/>
                </a:lnTo>
                <a:lnTo>
                  <a:pt x="310818" y="13917"/>
                </a:lnTo>
                <a:lnTo>
                  <a:pt x="337584" y="13430"/>
                </a:lnTo>
                <a:lnTo>
                  <a:pt x="559846" y="13360"/>
                </a:lnTo>
                <a:lnTo>
                  <a:pt x="559846" y="4457"/>
                </a:lnTo>
                <a:lnTo>
                  <a:pt x="552289" y="4457"/>
                </a:lnTo>
                <a:lnTo>
                  <a:pt x="498528" y="1880"/>
                </a:lnTo>
                <a:lnTo>
                  <a:pt x="444763" y="557"/>
                </a:lnTo>
                <a:lnTo>
                  <a:pt x="337227" y="0"/>
                </a:lnTo>
                <a:close/>
              </a:path>
              <a:path w="1948814" h="405764">
                <a:moveTo>
                  <a:pt x="1948362" y="387565"/>
                </a:moveTo>
                <a:lnTo>
                  <a:pt x="408919" y="387565"/>
                </a:lnTo>
                <a:lnTo>
                  <a:pt x="386278" y="387635"/>
                </a:lnTo>
                <a:lnTo>
                  <a:pt x="363637" y="388123"/>
                </a:lnTo>
                <a:lnTo>
                  <a:pt x="340996" y="389446"/>
                </a:lnTo>
                <a:lnTo>
                  <a:pt x="318355" y="392023"/>
                </a:lnTo>
                <a:lnTo>
                  <a:pt x="1948362" y="392023"/>
                </a:lnTo>
                <a:lnTo>
                  <a:pt x="1948362" y="387565"/>
                </a:lnTo>
                <a:close/>
              </a:path>
              <a:path w="1948814" h="405764">
                <a:moveTo>
                  <a:pt x="559846" y="13360"/>
                </a:moveTo>
                <a:lnTo>
                  <a:pt x="363643" y="13360"/>
                </a:lnTo>
                <a:lnTo>
                  <a:pt x="459381" y="13917"/>
                </a:lnTo>
                <a:lnTo>
                  <a:pt x="506367" y="15240"/>
                </a:lnTo>
                <a:lnTo>
                  <a:pt x="552289" y="17818"/>
                </a:lnTo>
                <a:lnTo>
                  <a:pt x="559846" y="17818"/>
                </a:lnTo>
                <a:lnTo>
                  <a:pt x="559846" y="13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15510" y="8601457"/>
            <a:ext cx="344424" cy="350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4992" y="7613496"/>
            <a:ext cx="45974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20" dirty="0">
                <a:solidFill>
                  <a:srgbClr val="FFFFFF"/>
                </a:solidFill>
                <a:cs typeface="Calibri"/>
              </a:rPr>
              <a:t>03</a:t>
            </a:r>
            <a:endParaRPr sz="32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2317" y="7948167"/>
            <a:ext cx="520065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F19C13"/>
                </a:solidFill>
                <a:cs typeface="Calibri"/>
              </a:rPr>
              <a:t>Provide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a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framework to </a:t>
            </a:r>
            <a:r>
              <a:rPr sz="2400" b="1" spc="-20" dirty="0">
                <a:solidFill>
                  <a:srgbClr val="F19C13"/>
                </a:solidFill>
                <a:cs typeface="Calibri"/>
              </a:rPr>
              <a:t>experiment</a:t>
            </a:r>
            <a:r>
              <a:rPr sz="2400" b="1" spc="-12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with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/>
            <a:r>
              <a:rPr sz="2400" b="1" dirty="0">
                <a:solidFill>
                  <a:srgbClr val="F19C13"/>
                </a:solidFill>
                <a:cs typeface="Calibri"/>
              </a:rPr>
              <a:t>new APIs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and consensus</a:t>
            </a:r>
            <a:r>
              <a:rPr sz="2400" b="1" spc="-3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algorithms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1301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345947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Why</a:t>
            </a:r>
            <a:r>
              <a:rPr sz="5600" spc="-1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Iroha?</a:t>
            </a:r>
            <a:endParaRPr sz="5600"/>
          </a:p>
        </p:txBody>
      </p:sp>
      <p:sp>
        <p:nvSpPr>
          <p:cNvPr id="16" name="object 3"/>
          <p:cNvSpPr/>
          <p:nvPr/>
        </p:nvSpPr>
        <p:spPr>
          <a:xfrm>
            <a:off x="1319783" y="4348478"/>
            <a:ext cx="6526530" cy="0"/>
          </a:xfrm>
          <a:custGeom>
            <a:avLst/>
            <a:gdLst/>
            <a:ahLst/>
            <a:cxnLst/>
            <a:rect l="l" t="t" r="r" b="b"/>
            <a:pathLst>
              <a:path w="3263265">
                <a:moveTo>
                  <a:pt x="0" y="0"/>
                </a:moveTo>
                <a:lnTo>
                  <a:pt x="3262884" y="0"/>
                </a:lnTo>
              </a:path>
            </a:pathLst>
          </a:custGeom>
          <a:ln w="2286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1373504" y="3202938"/>
            <a:ext cx="0" cy="1122680"/>
          </a:xfrm>
          <a:custGeom>
            <a:avLst/>
            <a:gdLst/>
            <a:ahLst/>
            <a:cxnLst/>
            <a:rect l="l" t="t" r="r" b="b"/>
            <a:pathLst>
              <a:path h="561339">
                <a:moveTo>
                  <a:pt x="0" y="0"/>
                </a:moveTo>
                <a:lnTo>
                  <a:pt x="0" y="561340"/>
                </a:lnTo>
              </a:path>
            </a:pathLst>
          </a:custGeom>
          <a:ln w="5372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203960" y="3090673"/>
            <a:ext cx="341376" cy="225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1454098" y="3134767"/>
            <a:ext cx="634238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" marR="10160" indent="12700" algn="ctr">
              <a:spcBef>
                <a:spcPts val="200"/>
              </a:spcBef>
            </a:pPr>
            <a:r>
              <a:rPr sz="2400" b="1" spc="-20" dirty="0">
                <a:solidFill>
                  <a:srgbClr val="095A82"/>
                </a:solidFill>
                <a:cs typeface="Calibri"/>
              </a:rPr>
              <a:t>Currently,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Hyperledger Project lacks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an 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infrastructure project written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in C++, thus</a:t>
            </a:r>
            <a:r>
              <a:rPr sz="2400" b="1" spc="-228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limiting  the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potential developers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who 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can</a:t>
            </a:r>
            <a:r>
              <a:rPr sz="2400" b="1" spc="-3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contribute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7"/>
          <p:cNvSpPr/>
          <p:nvPr/>
        </p:nvSpPr>
        <p:spPr>
          <a:xfrm>
            <a:off x="1347216" y="6631940"/>
            <a:ext cx="6687820" cy="0"/>
          </a:xfrm>
          <a:custGeom>
            <a:avLst/>
            <a:gdLst/>
            <a:ahLst/>
            <a:cxnLst/>
            <a:rect l="l" t="t" r="r" b="b"/>
            <a:pathLst>
              <a:path w="3343910">
                <a:moveTo>
                  <a:pt x="0" y="0"/>
                </a:moveTo>
                <a:lnTo>
                  <a:pt x="3343655" y="0"/>
                </a:lnTo>
              </a:path>
            </a:pathLst>
          </a:custGeom>
          <a:ln w="2286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8"/>
          <p:cNvSpPr/>
          <p:nvPr/>
        </p:nvSpPr>
        <p:spPr>
          <a:xfrm>
            <a:off x="1402270" y="5486400"/>
            <a:ext cx="0" cy="1122680"/>
          </a:xfrm>
          <a:custGeom>
            <a:avLst/>
            <a:gdLst/>
            <a:ahLst/>
            <a:cxnLst/>
            <a:rect l="l" t="t" r="r" b="b"/>
            <a:pathLst>
              <a:path h="561339">
                <a:moveTo>
                  <a:pt x="0" y="0"/>
                </a:moveTo>
                <a:lnTo>
                  <a:pt x="0" y="561339"/>
                </a:lnTo>
              </a:path>
            </a:pathLst>
          </a:custGeom>
          <a:ln w="5505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9"/>
          <p:cNvSpPr/>
          <p:nvPr/>
        </p:nvSpPr>
        <p:spPr>
          <a:xfrm>
            <a:off x="1228344" y="5373623"/>
            <a:ext cx="347472" cy="225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1627835" y="5360315"/>
            <a:ext cx="601345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-2540" algn="ctr">
              <a:spcBef>
                <a:spcPts val="200"/>
              </a:spcBef>
            </a:pPr>
            <a:r>
              <a:rPr sz="2400" b="1" dirty="0">
                <a:solidFill>
                  <a:srgbClr val="0D80B8"/>
                </a:solidFill>
                <a:cs typeface="Calibri"/>
              </a:rPr>
              <a:t>Iroha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aims to rectify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both of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these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points, 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bringing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in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more developers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while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providing  libraries for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mobile user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interface</a:t>
            </a:r>
            <a:r>
              <a:rPr sz="2400" b="1" spc="-16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development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1"/>
          <p:cNvSpPr/>
          <p:nvPr/>
        </p:nvSpPr>
        <p:spPr>
          <a:xfrm>
            <a:off x="9960864" y="5165090"/>
            <a:ext cx="7458708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7" y="0"/>
                </a:lnTo>
              </a:path>
            </a:pathLst>
          </a:custGeom>
          <a:ln w="2158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12"/>
          <p:cNvSpPr/>
          <p:nvPr/>
        </p:nvSpPr>
        <p:spPr>
          <a:xfrm>
            <a:off x="17357978" y="4020820"/>
            <a:ext cx="0" cy="1122680"/>
          </a:xfrm>
          <a:custGeom>
            <a:avLst/>
            <a:gdLst/>
            <a:ahLst/>
            <a:cxnLst/>
            <a:rect l="l" t="t" r="r" b="b"/>
            <a:pathLst>
              <a:path h="561339">
                <a:moveTo>
                  <a:pt x="0" y="0"/>
                </a:moveTo>
                <a:lnTo>
                  <a:pt x="0" y="561340"/>
                </a:lnTo>
              </a:path>
            </a:pathLst>
          </a:custGeom>
          <a:ln w="6134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13"/>
          <p:cNvSpPr/>
          <p:nvPr/>
        </p:nvSpPr>
        <p:spPr>
          <a:xfrm>
            <a:off x="17163286" y="3907535"/>
            <a:ext cx="387096" cy="2225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14"/>
          <p:cNvSpPr/>
          <p:nvPr/>
        </p:nvSpPr>
        <p:spPr>
          <a:xfrm>
            <a:off x="9049511" y="3227833"/>
            <a:ext cx="951230" cy="2122170"/>
          </a:xfrm>
          <a:custGeom>
            <a:avLst/>
            <a:gdLst/>
            <a:ahLst/>
            <a:cxnLst/>
            <a:rect l="l" t="t" r="r" b="b"/>
            <a:pathLst>
              <a:path w="475614" h="1061085">
                <a:moveTo>
                  <a:pt x="348869" y="0"/>
                </a:moveTo>
                <a:lnTo>
                  <a:pt x="128778" y="0"/>
                </a:lnTo>
                <a:lnTo>
                  <a:pt x="87441" y="8174"/>
                </a:lnTo>
                <a:lnTo>
                  <a:pt x="52011" y="30894"/>
                </a:lnTo>
                <a:lnTo>
                  <a:pt x="24371" y="65452"/>
                </a:lnTo>
                <a:lnTo>
                  <a:pt x="6406" y="109142"/>
                </a:lnTo>
                <a:lnTo>
                  <a:pt x="0" y="159258"/>
                </a:lnTo>
                <a:lnTo>
                  <a:pt x="0" y="901446"/>
                </a:lnTo>
                <a:lnTo>
                  <a:pt x="6406" y="951561"/>
                </a:lnTo>
                <a:lnTo>
                  <a:pt x="24371" y="995251"/>
                </a:lnTo>
                <a:lnTo>
                  <a:pt x="52011" y="1029809"/>
                </a:lnTo>
                <a:lnTo>
                  <a:pt x="87441" y="1052529"/>
                </a:lnTo>
                <a:lnTo>
                  <a:pt x="128778" y="1060704"/>
                </a:lnTo>
                <a:lnTo>
                  <a:pt x="348869" y="1060704"/>
                </a:lnTo>
                <a:lnTo>
                  <a:pt x="389152" y="1052529"/>
                </a:lnTo>
                <a:lnTo>
                  <a:pt x="423943" y="1029809"/>
                </a:lnTo>
                <a:lnTo>
                  <a:pt x="451254" y="995251"/>
                </a:lnTo>
                <a:lnTo>
                  <a:pt x="469098" y="951561"/>
                </a:lnTo>
                <a:lnTo>
                  <a:pt x="475488" y="901446"/>
                </a:lnTo>
                <a:lnTo>
                  <a:pt x="475488" y="159258"/>
                </a:lnTo>
                <a:lnTo>
                  <a:pt x="469098" y="109142"/>
                </a:lnTo>
                <a:lnTo>
                  <a:pt x="451254" y="65452"/>
                </a:lnTo>
                <a:lnTo>
                  <a:pt x="423943" y="30894"/>
                </a:lnTo>
                <a:lnTo>
                  <a:pt x="389152" y="8174"/>
                </a:lnTo>
                <a:lnTo>
                  <a:pt x="348869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9019030" y="3227833"/>
            <a:ext cx="957580" cy="2122170"/>
          </a:xfrm>
          <a:custGeom>
            <a:avLst/>
            <a:gdLst/>
            <a:ahLst/>
            <a:cxnLst/>
            <a:rect l="l" t="t" r="r" b="b"/>
            <a:pathLst>
              <a:path w="478789" h="1061085">
                <a:moveTo>
                  <a:pt x="349504" y="0"/>
                </a:moveTo>
                <a:lnTo>
                  <a:pt x="129032" y="0"/>
                </a:lnTo>
                <a:lnTo>
                  <a:pt x="88448" y="8174"/>
                </a:lnTo>
                <a:lnTo>
                  <a:pt x="53053" y="30894"/>
                </a:lnTo>
                <a:lnTo>
                  <a:pt x="25046" y="65452"/>
                </a:lnTo>
                <a:lnTo>
                  <a:pt x="6628" y="109142"/>
                </a:lnTo>
                <a:lnTo>
                  <a:pt x="0" y="159258"/>
                </a:lnTo>
                <a:lnTo>
                  <a:pt x="0" y="901446"/>
                </a:lnTo>
                <a:lnTo>
                  <a:pt x="6628" y="951561"/>
                </a:lnTo>
                <a:lnTo>
                  <a:pt x="25046" y="995251"/>
                </a:lnTo>
                <a:lnTo>
                  <a:pt x="53053" y="1029809"/>
                </a:lnTo>
                <a:lnTo>
                  <a:pt x="88448" y="1052529"/>
                </a:lnTo>
                <a:lnTo>
                  <a:pt x="129032" y="1060704"/>
                </a:lnTo>
                <a:lnTo>
                  <a:pt x="349504" y="1060704"/>
                </a:lnTo>
                <a:lnTo>
                  <a:pt x="390087" y="1052529"/>
                </a:lnTo>
                <a:lnTo>
                  <a:pt x="425482" y="1029809"/>
                </a:lnTo>
                <a:lnTo>
                  <a:pt x="453489" y="995251"/>
                </a:lnTo>
                <a:lnTo>
                  <a:pt x="471907" y="951561"/>
                </a:lnTo>
                <a:lnTo>
                  <a:pt x="478536" y="901446"/>
                </a:lnTo>
                <a:lnTo>
                  <a:pt x="478536" y="159258"/>
                </a:lnTo>
                <a:lnTo>
                  <a:pt x="471907" y="109142"/>
                </a:lnTo>
                <a:lnTo>
                  <a:pt x="453489" y="65452"/>
                </a:lnTo>
                <a:lnTo>
                  <a:pt x="425482" y="30894"/>
                </a:lnTo>
                <a:lnTo>
                  <a:pt x="390087" y="8174"/>
                </a:lnTo>
                <a:lnTo>
                  <a:pt x="349504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16"/>
          <p:cNvSpPr/>
          <p:nvPr/>
        </p:nvSpPr>
        <p:spPr>
          <a:xfrm>
            <a:off x="7970519" y="4782311"/>
            <a:ext cx="985518" cy="1985010"/>
          </a:xfrm>
          <a:custGeom>
            <a:avLst/>
            <a:gdLst/>
            <a:ahLst/>
            <a:cxnLst/>
            <a:rect l="l" t="t" r="r" b="b"/>
            <a:pathLst>
              <a:path w="492760" h="992504">
                <a:moveTo>
                  <a:pt x="362965" y="0"/>
                </a:moveTo>
                <a:lnTo>
                  <a:pt x="129286" y="0"/>
                </a:lnTo>
                <a:lnTo>
                  <a:pt x="79188" y="10211"/>
                </a:lnTo>
                <a:lnTo>
                  <a:pt x="38068" y="37973"/>
                </a:lnTo>
                <a:lnTo>
                  <a:pt x="10235" y="78974"/>
                </a:lnTo>
                <a:lnTo>
                  <a:pt x="0" y="128905"/>
                </a:lnTo>
                <a:lnTo>
                  <a:pt x="0" y="863219"/>
                </a:lnTo>
                <a:lnTo>
                  <a:pt x="10235" y="913149"/>
                </a:lnTo>
                <a:lnTo>
                  <a:pt x="38068" y="954151"/>
                </a:lnTo>
                <a:lnTo>
                  <a:pt x="79188" y="981912"/>
                </a:lnTo>
                <a:lnTo>
                  <a:pt x="129286" y="992124"/>
                </a:lnTo>
                <a:lnTo>
                  <a:pt x="362965" y="992124"/>
                </a:lnTo>
                <a:lnTo>
                  <a:pt x="413063" y="981912"/>
                </a:lnTo>
                <a:lnTo>
                  <a:pt x="454183" y="954151"/>
                </a:lnTo>
                <a:lnTo>
                  <a:pt x="482016" y="913149"/>
                </a:lnTo>
                <a:lnTo>
                  <a:pt x="492251" y="863219"/>
                </a:lnTo>
                <a:lnTo>
                  <a:pt x="492251" y="128905"/>
                </a:lnTo>
                <a:lnTo>
                  <a:pt x="482016" y="78974"/>
                </a:lnTo>
                <a:lnTo>
                  <a:pt x="454183" y="37973"/>
                </a:lnTo>
                <a:lnTo>
                  <a:pt x="413063" y="10211"/>
                </a:lnTo>
                <a:lnTo>
                  <a:pt x="362965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17"/>
          <p:cNvSpPr/>
          <p:nvPr/>
        </p:nvSpPr>
        <p:spPr>
          <a:xfrm>
            <a:off x="7997952" y="4782311"/>
            <a:ext cx="979168" cy="1985010"/>
          </a:xfrm>
          <a:custGeom>
            <a:avLst/>
            <a:gdLst/>
            <a:ahLst/>
            <a:cxnLst/>
            <a:rect l="l" t="t" r="r" b="b"/>
            <a:pathLst>
              <a:path w="489585" h="992504">
                <a:moveTo>
                  <a:pt x="362203" y="0"/>
                </a:moveTo>
                <a:lnTo>
                  <a:pt x="129032" y="0"/>
                </a:lnTo>
                <a:lnTo>
                  <a:pt x="79027" y="10211"/>
                </a:lnTo>
                <a:lnTo>
                  <a:pt x="37988" y="37973"/>
                </a:lnTo>
                <a:lnTo>
                  <a:pt x="10213" y="78974"/>
                </a:lnTo>
                <a:lnTo>
                  <a:pt x="0" y="128905"/>
                </a:lnTo>
                <a:lnTo>
                  <a:pt x="0" y="863219"/>
                </a:lnTo>
                <a:lnTo>
                  <a:pt x="10213" y="913149"/>
                </a:lnTo>
                <a:lnTo>
                  <a:pt x="37988" y="954151"/>
                </a:lnTo>
                <a:lnTo>
                  <a:pt x="79027" y="981912"/>
                </a:lnTo>
                <a:lnTo>
                  <a:pt x="129032" y="992124"/>
                </a:lnTo>
                <a:lnTo>
                  <a:pt x="362203" y="992124"/>
                </a:lnTo>
                <a:lnTo>
                  <a:pt x="411890" y="981912"/>
                </a:lnTo>
                <a:lnTo>
                  <a:pt x="452231" y="954151"/>
                </a:lnTo>
                <a:lnTo>
                  <a:pt x="479307" y="913149"/>
                </a:lnTo>
                <a:lnTo>
                  <a:pt x="489203" y="863219"/>
                </a:lnTo>
                <a:lnTo>
                  <a:pt x="489203" y="128905"/>
                </a:lnTo>
                <a:lnTo>
                  <a:pt x="479307" y="78974"/>
                </a:lnTo>
                <a:lnTo>
                  <a:pt x="452231" y="37973"/>
                </a:lnTo>
                <a:lnTo>
                  <a:pt x="411890" y="10211"/>
                </a:lnTo>
                <a:lnTo>
                  <a:pt x="362203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18"/>
          <p:cNvSpPr/>
          <p:nvPr/>
        </p:nvSpPr>
        <p:spPr>
          <a:xfrm>
            <a:off x="7845553" y="2267710"/>
            <a:ext cx="1057910" cy="2463800"/>
          </a:xfrm>
          <a:custGeom>
            <a:avLst/>
            <a:gdLst/>
            <a:ahLst/>
            <a:cxnLst/>
            <a:rect l="l" t="t" r="r" b="b"/>
            <a:pathLst>
              <a:path w="528954" h="1231900">
                <a:moveTo>
                  <a:pt x="399796" y="0"/>
                </a:moveTo>
                <a:lnTo>
                  <a:pt x="129032" y="0"/>
                </a:lnTo>
                <a:lnTo>
                  <a:pt x="79027" y="10211"/>
                </a:lnTo>
                <a:lnTo>
                  <a:pt x="37988" y="37973"/>
                </a:lnTo>
                <a:lnTo>
                  <a:pt x="10213" y="78974"/>
                </a:lnTo>
                <a:lnTo>
                  <a:pt x="0" y="128905"/>
                </a:lnTo>
                <a:lnTo>
                  <a:pt x="0" y="1102487"/>
                </a:lnTo>
                <a:lnTo>
                  <a:pt x="10213" y="1152417"/>
                </a:lnTo>
                <a:lnTo>
                  <a:pt x="37988" y="1193419"/>
                </a:lnTo>
                <a:lnTo>
                  <a:pt x="79027" y="1221180"/>
                </a:lnTo>
                <a:lnTo>
                  <a:pt x="129032" y="1231392"/>
                </a:lnTo>
                <a:lnTo>
                  <a:pt x="399796" y="1231392"/>
                </a:lnTo>
                <a:lnTo>
                  <a:pt x="450657" y="1221180"/>
                </a:lnTo>
                <a:lnTo>
                  <a:pt x="491601" y="1193419"/>
                </a:lnTo>
                <a:lnTo>
                  <a:pt x="518900" y="1152417"/>
                </a:lnTo>
                <a:lnTo>
                  <a:pt x="528827" y="1102487"/>
                </a:lnTo>
                <a:lnTo>
                  <a:pt x="528827" y="128905"/>
                </a:lnTo>
                <a:lnTo>
                  <a:pt x="518900" y="78974"/>
                </a:lnTo>
                <a:lnTo>
                  <a:pt x="491601" y="37973"/>
                </a:lnTo>
                <a:lnTo>
                  <a:pt x="450657" y="10211"/>
                </a:lnTo>
                <a:lnTo>
                  <a:pt x="399796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7872983" y="2267710"/>
            <a:ext cx="1057910" cy="2463800"/>
          </a:xfrm>
          <a:custGeom>
            <a:avLst/>
            <a:gdLst/>
            <a:ahLst/>
            <a:cxnLst/>
            <a:rect l="l" t="t" r="r" b="b"/>
            <a:pathLst>
              <a:path w="528954" h="1231900">
                <a:moveTo>
                  <a:pt x="399796" y="0"/>
                </a:moveTo>
                <a:lnTo>
                  <a:pt x="129032" y="0"/>
                </a:lnTo>
                <a:lnTo>
                  <a:pt x="79027" y="10211"/>
                </a:lnTo>
                <a:lnTo>
                  <a:pt x="37988" y="37973"/>
                </a:lnTo>
                <a:lnTo>
                  <a:pt x="10213" y="78974"/>
                </a:lnTo>
                <a:lnTo>
                  <a:pt x="0" y="128905"/>
                </a:lnTo>
                <a:lnTo>
                  <a:pt x="0" y="1102487"/>
                </a:lnTo>
                <a:lnTo>
                  <a:pt x="10213" y="1152417"/>
                </a:lnTo>
                <a:lnTo>
                  <a:pt x="37988" y="1193419"/>
                </a:lnTo>
                <a:lnTo>
                  <a:pt x="79027" y="1221180"/>
                </a:lnTo>
                <a:lnTo>
                  <a:pt x="129032" y="1231392"/>
                </a:lnTo>
                <a:lnTo>
                  <a:pt x="399796" y="1231392"/>
                </a:lnTo>
                <a:lnTo>
                  <a:pt x="449800" y="1221180"/>
                </a:lnTo>
                <a:lnTo>
                  <a:pt x="490839" y="1193419"/>
                </a:lnTo>
                <a:lnTo>
                  <a:pt x="518614" y="1152417"/>
                </a:lnTo>
                <a:lnTo>
                  <a:pt x="528828" y="1102487"/>
                </a:lnTo>
                <a:lnTo>
                  <a:pt x="528828" y="128905"/>
                </a:lnTo>
                <a:lnTo>
                  <a:pt x="518614" y="78974"/>
                </a:lnTo>
                <a:lnTo>
                  <a:pt x="490839" y="37973"/>
                </a:lnTo>
                <a:lnTo>
                  <a:pt x="449800" y="10211"/>
                </a:lnTo>
                <a:lnTo>
                  <a:pt x="39979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6" name="object 20"/>
          <p:cNvSpPr/>
          <p:nvPr/>
        </p:nvSpPr>
        <p:spPr>
          <a:xfrm>
            <a:off x="9040368" y="6504431"/>
            <a:ext cx="297180" cy="768350"/>
          </a:xfrm>
          <a:custGeom>
            <a:avLst/>
            <a:gdLst/>
            <a:ahLst/>
            <a:cxnLst/>
            <a:rect l="l" t="t" r="r" b="b"/>
            <a:pathLst>
              <a:path w="148589" h="384175">
                <a:moveTo>
                  <a:pt x="106044" y="0"/>
                </a:moveTo>
                <a:lnTo>
                  <a:pt x="83185" y="0"/>
                </a:lnTo>
                <a:lnTo>
                  <a:pt x="0" y="384047"/>
                </a:lnTo>
                <a:lnTo>
                  <a:pt x="4970" y="378932"/>
                </a:lnTo>
                <a:lnTo>
                  <a:pt x="10144" y="372649"/>
                </a:lnTo>
                <a:lnTo>
                  <a:pt x="14912" y="364795"/>
                </a:lnTo>
                <a:lnTo>
                  <a:pt x="18668" y="354964"/>
                </a:lnTo>
                <a:lnTo>
                  <a:pt x="139191" y="78866"/>
                </a:lnTo>
                <a:lnTo>
                  <a:pt x="148050" y="48166"/>
                </a:lnTo>
                <a:lnTo>
                  <a:pt x="144430" y="23098"/>
                </a:lnTo>
                <a:lnTo>
                  <a:pt x="129905" y="6197"/>
                </a:lnTo>
                <a:lnTo>
                  <a:pt x="106044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21"/>
          <p:cNvSpPr/>
          <p:nvPr/>
        </p:nvSpPr>
        <p:spPr>
          <a:xfrm>
            <a:off x="8823959" y="6504430"/>
            <a:ext cx="384810" cy="777240"/>
          </a:xfrm>
          <a:custGeom>
            <a:avLst/>
            <a:gdLst/>
            <a:ahLst/>
            <a:cxnLst/>
            <a:rect l="l" t="t" r="r" b="b"/>
            <a:pathLst>
              <a:path w="192404" h="388620">
                <a:moveTo>
                  <a:pt x="192024" y="0"/>
                </a:moveTo>
                <a:lnTo>
                  <a:pt x="0" y="0"/>
                </a:lnTo>
                <a:lnTo>
                  <a:pt x="79375" y="383920"/>
                </a:lnTo>
                <a:lnTo>
                  <a:pt x="86850" y="387421"/>
                </a:lnTo>
                <a:lnTo>
                  <a:pt x="93932" y="388588"/>
                </a:lnTo>
                <a:lnTo>
                  <a:pt x="101038" y="387421"/>
                </a:lnTo>
                <a:lnTo>
                  <a:pt x="108585" y="383920"/>
                </a:lnTo>
                <a:lnTo>
                  <a:pt x="19202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8684533" y="6504431"/>
            <a:ext cx="298450" cy="768350"/>
          </a:xfrm>
          <a:custGeom>
            <a:avLst/>
            <a:gdLst/>
            <a:ahLst/>
            <a:cxnLst/>
            <a:rect l="l" t="t" r="r" b="b"/>
            <a:pathLst>
              <a:path w="149225" h="384175">
                <a:moveTo>
                  <a:pt x="69967" y="0"/>
                </a:moveTo>
                <a:lnTo>
                  <a:pt x="42916" y="0"/>
                </a:lnTo>
                <a:lnTo>
                  <a:pt x="19022" y="6197"/>
                </a:lnTo>
                <a:lnTo>
                  <a:pt x="4260" y="23098"/>
                </a:lnTo>
                <a:lnTo>
                  <a:pt x="0" y="48166"/>
                </a:lnTo>
                <a:lnTo>
                  <a:pt x="7610" y="78866"/>
                </a:lnTo>
                <a:lnTo>
                  <a:pt x="128133" y="354964"/>
                </a:lnTo>
                <a:lnTo>
                  <a:pt x="148961" y="384047"/>
                </a:lnTo>
                <a:lnTo>
                  <a:pt x="6996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9" name="object 23"/>
          <p:cNvSpPr/>
          <p:nvPr/>
        </p:nvSpPr>
        <p:spPr>
          <a:xfrm>
            <a:off x="8634982" y="2057400"/>
            <a:ext cx="755904" cy="44927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0" name="object 24"/>
          <p:cNvSpPr/>
          <p:nvPr/>
        </p:nvSpPr>
        <p:spPr>
          <a:xfrm>
            <a:off x="8631934" y="6461758"/>
            <a:ext cx="299720" cy="515620"/>
          </a:xfrm>
          <a:custGeom>
            <a:avLst/>
            <a:gdLst/>
            <a:ahLst/>
            <a:cxnLst/>
            <a:rect l="l" t="t" r="r" b="b"/>
            <a:pathLst>
              <a:path w="149860" h="257810">
                <a:moveTo>
                  <a:pt x="87122" y="0"/>
                </a:moveTo>
                <a:lnTo>
                  <a:pt x="69705" y="9140"/>
                </a:lnTo>
                <a:lnTo>
                  <a:pt x="50561" y="17113"/>
                </a:lnTo>
                <a:lnTo>
                  <a:pt x="27918" y="22752"/>
                </a:lnTo>
                <a:lnTo>
                  <a:pt x="0" y="24892"/>
                </a:lnTo>
                <a:lnTo>
                  <a:pt x="95377" y="243077"/>
                </a:lnTo>
                <a:lnTo>
                  <a:pt x="145161" y="257556"/>
                </a:lnTo>
                <a:lnTo>
                  <a:pt x="149352" y="257556"/>
                </a:lnTo>
                <a:lnTo>
                  <a:pt x="8712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1" name="object 25"/>
          <p:cNvSpPr/>
          <p:nvPr/>
        </p:nvSpPr>
        <p:spPr>
          <a:xfrm>
            <a:off x="9101328" y="6467855"/>
            <a:ext cx="287020" cy="509270"/>
          </a:xfrm>
          <a:custGeom>
            <a:avLst/>
            <a:gdLst/>
            <a:ahLst/>
            <a:cxnLst/>
            <a:rect l="l" t="t" r="r" b="b"/>
            <a:pathLst>
              <a:path w="143510" h="254635">
                <a:moveTo>
                  <a:pt x="58165" y="0"/>
                </a:moveTo>
                <a:lnTo>
                  <a:pt x="0" y="254508"/>
                </a:lnTo>
                <a:lnTo>
                  <a:pt x="43561" y="246253"/>
                </a:lnTo>
                <a:lnTo>
                  <a:pt x="143256" y="24892"/>
                </a:lnTo>
                <a:lnTo>
                  <a:pt x="115351" y="22752"/>
                </a:lnTo>
                <a:lnTo>
                  <a:pt x="92900" y="17113"/>
                </a:lnTo>
                <a:lnTo>
                  <a:pt x="74354" y="9140"/>
                </a:lnTo>
                <a:lnTo>
                  <a:pt x="5816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8808718" y="6400800"/>
            <a:ext cx="411480" cy="576580"/>
          </a:xfrm>
          <a:custGeom>
            <a:avLst/>
            <a:gdLst/>
            <a:ahLst/>
            <a:cxnLst/>
            <a:rect l="l" t="t" r="r" b="b"/>
            <a:pathLst>
              <a:path w="205739" h="288289">
                <a:moveTo>
                  <a:pt x="103886" y="0"/>
                </a:moveTo>
                <a:lnTo>
                  <a:pt x="52772" y="7875"/>
                </a:lnTo>
                <a:lnTo>
                  <a:pt x="0" y="31114"/>
                </a:lnTo>
                <a:lnTo>
                  <a:pt x="58165" y="288036"/>
                </a:lnTo>
                <a:lnTo>
                  <a:pt x="147574" y="288036"/>
                </a:lnTo>
                <a:lnTo>
                  <a:pt x="147574" y="286004"/>
                </a:lnTo>
                <a:lnTo>
                  <a:pt x="205739" y="33147"/>
                </a:lnTo>
                <a:lnTo>
                  <a:pt x="168275" y="12445"/>
                </a:lnTo>
                <a:lnTo>
                  <a:pt x="123037" y="1069"/>
                </a:lnTo>
                <a:lnTo>
                  <a:pt x="10388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3" name="object 27"/>
          <p:cNvSpPr/>
          <p:nvPr/>
        </p:nvSpPr>
        <p:spPr>
          <a:xfrm>
            <a:off x="8634982" y="1837945"/>
            <a:ext cx="756920" cy="372110"/>
          </a:xfrm>
          <a:custGeom>
            <a:avLst/>
            <a:gdLst/>
            <a:ahLst/>
            <a:cxnLst/>
            <a:rect l="l" t="t" r="r" b="b"/>
            <a:pathLst>
              <a:path w="378460" h="186055">
                <a:moveTo>
                  <a:pt x="377952" y="129539"/>
                </a:moveTo>
                <a:lnTo>
                  <a:pt x="188975" y="129539"/>
                </a:lnTo>
                <a:lnTo>
                  <a:pt x="241845" y="135421"/>
                </a:lnTo>
                <a:lnTo>
                  <a:pt x="291226" y="149923"/>
                </a:lnTo>
                <a:lnTo>
                  <a:pt x="336726" y="168330"/>
                </a:lnTo>
                <a:lnTo>
                  <a:pt x="377952" y="185927"/>
                </a:lnTo>
                <a:lnTo>
                  <a:pt x="377952" y="129539"/>
                </a:lnTo>
                <a:close/>
              </a:path>
              <a:path w="378460" h="186055">
                <a:moveTo>
                  <a:pt x="188975" y="0"/>
                </a:moveTo>
                <a:lnTo>
                  <a:pt x="129430" y="3511"/>
                </a:lnTo>
                <a:lnTo>
                  <a:pt x="77577" y="15044"/>
                </a:lnTo>
                <a:lnTo>
                  <a:pt x="36600" y="36100"/>
                </a:lnTo>
                <a:lnTo>
                  <a:pt x="9680" y="68177"/>
                </a:lnTo>
                <a:lnTo>
                  <a:pt x="0" y="112775"/>
                </a:lnTo>
                <a:lnTo>
                  <a:pt x="0" y="181737"/>
                </a:lnTo>
                <a:lnTo>
                  <a:pt x="41511" y="164794"/>
                </a:lnTo>
                <a:lnTo>
                  <a:pt x="87487" y="147827"/>
                </a:lnTo>
                <a:lnTo>
                  <a:pt x="136963" y="134766"/>
                </a:lnTo>
                <a:lnTo>
                  <a:pt x="188975" y="129539"/>
                </a:lnTo>
                <a:lnTo>
                  <a:pt x="377952" y="129539"/>
                </a:lnTo>
                <a:lnTo>
                  <a:pt x="377952" y="112775"/>
                </a:lnTo>
                <a:lnTo>
                  <a:pt x="368271" y="68177"/>
                </a:lnTo>
                <a:lnTo>
                  <a:pt x="341351" y="36100"/>
                </a:lnTo>
                <a:lnTo>
                  <a:pt x="300374" y="15044"/>
                </a:lnTo>
                <a:lnTo>
                  <a:pt x="248521" y="3511"/>
                </a:lnTo>
                <a:lnTo>
                  <a:pt x="188975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8638031" y="2066544"/>
            <a:ext cx="750570" cy="241300"/>
          </a:xfrm>
          <a:custGeom>
            <a:avLst/>
            <a:gdLst/>
            <a:ahLst/>
            <a:cxnLst/>
            <a:rect l="l" t="t" r="r" b="b"/>
            <a:pathLst>
              <a:path w="375285" h="120650">
                <a:moveTo>
                  <a:pt x="187451" y="0"/>
                </a:moveTo>
                <a:lnTo>
                  <a:pt x="114335" y="4758"/>
                </a:lnTo>
                <a:lnTo>
                  <a:pt x="54768" y="17875"/>
                </a:lnTo>
                <a:lnTo>
                  <a:pt x="14680" y="37611"/>
                </a:lnTo>
                <a:lnTo>
                  <a:pt x="0" y="62229"/>
                </a:lnTo>
                <a:lnTo>
                  <a:pt x="0" y="120395"/>
                </a:lnTo>
                <a:lnTo>
                  <a:pt x="14680" y="95777"/>
                </a:lnTo>
                <a:lnTo>
                  <a:pt x="54768" y="76041"/>
                </a:lnTo>
                <a:lnTo>
                  <a:pt x="114335" y="62924"/>
                </a:lnTo>
                <a:lnTo>
                  <a:pt x="187451" y="58165"/>
                </a:lnTo>
                <a:lnTo>
                  <a:pt x="372480" y="58165"/>
                </a:lnTo>
                <a:lnTo>
                  <a:pt x="360223" y="37611"/>
                </a:lnTo>
                <a:lnTo>
                  <a:pt x="320135" y="17875"/>
                </a:lnTo>
                <a:lnTo>
                  <a:pt x="260568" y="4758"/>
                </a:lnTo>
                <a:lnTo>
                  <a:pt x="187451" y="0"/>
                </a:lnTo>
                <a:close/>
              </a:path>
              <a:path w="375285" h="120650">
                <a:moveTo>
                  <a:pt x="372480" y="58165"/>
                </a:moveTo>
                <a:lnTo>
                  <a:pt x="187451" y="58165"/>
                </a:lnTo>
                <a:lnTo>
                  <a:pt x="260568" y="62924"/>
                </a:lnTo>
                <a:lnTo>
                  <a:pt x="320135" y="76041"/>
                </a:lnTo>
                <a:lnTo>
                  <a:pt x="360223" y="95777"/>
                </a:lnTo>
                <a:lnTo>
                  <a:pt x="374904" y="120395"/>
                </a:lnTo>
                <a:lnTo>
                  <a:pt x="374904" y="62229"/>
                </a:lnTo>
                <a:lnTo>
                  <a:pt x="372480" y="5816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5" name="object 29"/>
          <p:cNvSpPr txBox="1"/>
          <p:nvPr/>
        </p:nvSpPr>
        <p:spPr>
          <a:xfrm>
            <a:off x="10052557" y="3910077"/>
            <a:ext cx="705739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ctr">
              <a:spcBef>
                <a:spcPts val="200"/>
              </a:spcBef>
            </a:pPr>
            <a:r>
              <a:rPr sz="2400" b="1" spc="-10" dirty="0">
                <a:solidFill>
                  <a:srgbClr val="F19C13"/>
                </a:solidFill>
                <a:cs typeface="Calibri"/>
              </a:rPr>
              <a:t>There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is not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currently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a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strong focus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on user</a:t>
            </a:r>
            <a:r>
              <a:rPr sz="2400" b="1" spc="-19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interaction 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or mobile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applications,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though both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are necessary for 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realization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of the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widespread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use of</a:t>
            </a:r>
            <a:r>
              <a:rPr sz="2400" b="1" spc="-10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70" dirty="0">
                <a:solidFill>
                  <a:srgbClr val="F19C13"/>
                </a:solidFill>
                <a:cs typeface="Calibri"/>
              </a:rPr>
              <a:t>D.L.T.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46" name="object 30"/>
          <p:cNvSpPr/>
          <p:nvPr/>
        </p:nvSpPr>
        <p:spPr>
          <a:xfrm>
            <a:off x="7240522" y="7261859"/>
            <a:ext cx="1732280" cy="887730"/>
          </a:xfrm>
          <a:custGeom>
            <a:avLst/>
            <a:gdLst/>
            <a:ahLst/>
            <a:cxnLst/>
            <a:rect l="l" t="t" r="r" b="b"/>
            <a:pathLst>
              <a:path w="866139" h="443864">
                <a:moveTo>
                  <a:pt x="865886" y="0"/>
                </a:moveTo>
                <a:lnTo>
                  <a:pt x="0" y="443382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9044940" y="7261858"/>
            <a:ext cx="1724660" cy="835660"/>
          </a:xfrm>
          <a:custGeom>
            <a:avLst/>
            <a:gdLst/>
            <a:ahLst/>
            <a:cxnLst/>
            <a:rect l="l" t="t" r="r" b="b"/>
            <a:pathLst>
              <a:path w="862329" h="417829">
                <a:moveTo>
                  <a:pt x="861949" y="417512"/>
                </a:moveTo>
                <a:lnTo>
                  <a:pt x="0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8" name="object 32"/>
          <p:cNvSpPr/>
          <p:nvPr/>
        </p:nvSpPr>
        <p:spPr>
          <a:xfrm>
            <a:off x="3430522" y="7243571"/>
            <a:ext cx="5542280" cy="854710"/>
          </a:xfrm>
          <a:custGeom>
            <a:avLst/>
            <a:gdLst/>
            <a:ahLst/>
            <a:cxnLst/>
            <a:rect l="l" t="t" r="r" b="b"/>
            <a:pathLst>
              <a:path w="2771140" h="427354">
                <a:moveTo>
                  <a:pt x="2770886" y="0"/>
                </a:moveTo>
                <a:lnTo>
                  <a:pt x="0" y="427037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9008365" y="7261858"/>
            <a:ext cx="5647690" cy="835660"/>
          </a:xfrm>
          <a:custGeom>
            <a:avLst/>
            <a:gdLst/>
            <a:ahLst/>
            <a:cxnLst/>
            <a:rect l="l" t="t" r="r" b="b"/>
            <a:pathLst>
              <a:path w="2823845" h="417829">
                <a:moveTo>
                  <a:pt x="2823717" y="417537"/>
                </a:moveTo>
                <a:lnTo>
                  <a:pt x="0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3343654" y="8097011"/>
            <a:ext cx="173736" cy="3617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1" name="object 35"/>
          <p:cNvSpPr/>
          <p:nvPr/>
        </p:nvSpPr>
        <p:spPr>
          <a:xfrm>
            <a:off x="7178041" y="8148829"/>
            <a:ext cx="173734" cy="3617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10680193" y="8097011"/>
            <a:ext cx="173734" cy="3617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3" name="object 37"/>
          <p:cNvSpPr/>
          <p:nvPr/>
        </p:nvSpPr>
        <p:spPr>
          <a:xfrm>
            <a:off x="14569438" y="8097011"/>
            <a:ext cx="173736" cy="3617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4" name="object 38"/>
          <p:cNvSpPr txBox="1"/>
          <p:nvPr/>
        </p:nvSpPr>
        <p:spPr>
          <a:xfrm>
            <a:off x="1701597" y="8552890"/>
            <a:ext cx="282575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Simple</a:t>
            </a:r>
            <a:r>
              <a:rPr sz="27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construction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55" name="object 39"/>
          <p:cNvSpPr txBox="1"/>
          <p:nvPr/>
        </p:nvSpPr>
        <p:spPr>
          <a:xfrm>
            <a:off x="6030466" y="8370011"/>
            <a:ext cx="2573020" cy="85792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dirty="0">
                <a:solidFill>
                  <a:srgbClr val="5F5F5F"/>
                </a:solidFill>
                <a:cs typeface="Calibri"/>
              </a:rPr>
              <a:t>Modern,</a:t>
            </a:r>
            <a:r>
              <a:rPr sz="27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dirty="0">
                <a:solidFill>
                  <a:srgbClr val="5F5F5F"/>
                </a:solidFill>
                <a:cs typeface="Calibri"/>
              </a:rPr>
              <a:t>domain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driven, </a:t>
            </a:r>
            <a:r>
              <a:rPr sz="2700" dirty="0">
                <a:solidFill>
                  <a:srgbClr val="5F5F5F"/>
                </a:solidFill>
                <a:cs typeface="Calibri"/>
              </a:rPr>
              <a:t>c++</a:t>
            </a:r>
            <a:r>
              <a:rPr sz="27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design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56" name="object 40"/>
          <p:cNvSpPr txBox="1"/>
          <p:nvPr/>
        </p:nvSpPr>
        <p:spPr>
          <a:xfrm>
            <a:off x="9153907" y="8346847"/>
            <a:ext cx="3521710" cy="85792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Emphasis </a:t>
            </a:r>
            <a:r>
              <a:rPr sz="2700" dirty="0">
                <a:solidFill>
                  <a:srgbClr val="5F5F5F"/>
                </a:solidFill>
                <a:cs typeface="Calibri"/>
              </a:rPr>
              <a:t>on mobile 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application</a:t>
            </a:r>
            <a:r>
              <a:rPr sz="2700" spc="-11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development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57" name="object 41"/>
          <p:cNvSpPr txBox="1"/>
          <p:nvPr/>
        </p:nvSpPr>
        <p:spPr>
          <a:xfrm>
            <a:off x="13034011" y="8295030"/>
            <a:ext cx="3938270" cy="127342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700" spc="-70" dirty="0">
                <a:solidFill>
                  <a:srgbClr val="5F5F5F"/>
                </a:solidFill>
                <a:cs typeface="Calibri"/>
              </a:rPr>
              <a:t>New,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chain-based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Byzantine  fault tolerant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consensus  algorithm, called</a:t>
            </a:r>
            <a:r>
              <a:rPr sz="27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Sumeragi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72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6388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5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Fabric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9494519" y="7406641"/>
            <a:ext cx="7321294" cy="1880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1446" y="7437118"/>
            <a:ext cx="6657340" cy="1676400"/>
          </a:xfrm>
          <a:custGeom>
            <a:avLst/>
            <a:gdLst/>
            <a:ahLst/>
            <a:cxnLst/>
            <a:rect l="l" t="t" r="r" b="b"/>
            <a:pathLst>
              <a:path w="3328670" h="838200">
                <a:moveTo>
                  <a:pt x="2909316" y="0"/>
                </a:moveTo>
                <a:lnTo>
                  <a:pt x="419100" y="0"/>
                </a:lnTo>
                <a:lnTo>
                  <a:pt x="370213" y="2819"/>
                </a:lnTo>
                <a:lnTo>
                  <a:pt x="322985" y="11068"/>
                </a:lnTo>
                <a:lnTo>
                  <a:pt x="277731" y="24433"/>
                </a:lnTo>
                <a:lnTo>
                  <a:pt x="234764" y="42598"/>
                </a:lnTo>
                <a:lnTo>
                  <a:pt x="194399" y="65250"/>
                </a:lnTo>
                <a:lnTo>
                  <a:pt x="156949" y="92073"/>
                </a:lnTo>
                <a:lnTo>
                  <a:pt x="122729" y="122753"/>
                </a:lnTo>
                <a:lnTo>
                  <a:pt x="92053" y="156976"/>
                </a:lnTo>
                <a:lnTo>
                  <a:pt x="65234" y="194427"/>
                </a:lnTo>
                <a:lnTo>
                  <a:pt x="42587" y="234792"/>
                </a:lnTo>
                <a:lnTo>
                  <a:pt x="24426" y="277756"/>
                </a:lnTo>
                <a:lnTo>
                  <a:pt x="11065" y="323005"/>
                </a:lnTo>
                <a:lnTo>
                  <a:pt x="2818" y="370225"/>
                </a:lnTo>
                <a:lnTo>
                  <a:pt x="0" y="419099"/>
                </a:lnTo>
                <a:lnTo>
                  <a:pt x="2818" y="467974"/>
                </a:lnTo>
                <a:lnTo>
                  <a:pt x="11065" y="515194"/>
                </a:lnTo>
                <a:lnTo>
                  <a:pt x="24426" y="560443"/>
                </a:lnTo>
                <a:lnTo>
                  <a:pt x="42587" y="603407"/>
                </a:lnTo>
                <a:lnTo>
                  <a:pt x="65234" y="643772"/>
                </a:lnTo>
                <a:lnTo>
                  <a:pt x="92053" y="681223"/>
                </a:lnTo>
                <a:lnTo>
                  <a:pt x="122729" y="715446"/>
                </a:lnTo>
                <a:lnTo>
                  <a:pt x="156949" y="746126"/>
                </a:lnTo>
                <a:lnTo>
                  <a:pt x="194399" y="772949"/>
                </a:lnTo>
                <a:lnTo>
                  <a:pt x="234764" y="795601"/>
                </a:lnTo>
                <a:lnTo>
                  <a:pt x="277731" y="813766"/>
                </a:lnTo>
                <a:lnTo>
                  <a:pt x="322985" y="827131"/>
                </a:lnTo>
                <a:lnTo>
                  <a:pt x="370213" y="835380"/>
                </a:lnTo>
                <a:lnTo>
                  <a:pt x="419100" y="838199"/>
                </a:lnTo>
                <a:lnTo>
                  <a:pt x="2909316" y="838199"/>
                </a:lnTo>
                <a:lnTo>
                  <a:pt x="2958202" y="835380"/>
                </a:lnTo>
                <a:lnTo>
                  <a:pt x="3005430" y="827131"/>
                </a:lnTo>
                <a:lnTo>
                  <a:pt x="3050684" y="813766"/>
                </a:lnTo>
                <a:lnTo>
                  <a:pt x="3093651" y="795601"/>
                </a:lnTo>
                <a:lnTo>
                  <a:pt x="3134016" y="772949"/>
                </a:lnTo>
                <a:lnTo>
                  <a:pt x="3171466" y="746126"/>
                </a:lnTo>
                <a:lnTo>
                  <a:pt x="3205686" y="715446"/>
                </a:lnTo>
                <a:lnTo>
                  <a:pt x="3236362" y="681223"/>
                </a:lnTo>
                <a:lnTo>
                  <a:pt x="3263181" y="643772"/>
                </a:lnTo>
                <a:lnTo>
                  <a:pt x="3285828" y="603407"/>
                </a:lnTo>
                <a:lnTo>
                  <a:pt x="3303989" y="560443"/>
                </a:lnTo>
                <a:lnTo>
                  <a:pt x="3317350" y="515194"/>
                </a:lnTo>
                <a:lnTo>
                  <a:pt x="3325597" y="467974"/>
                </a:lnTo>
                <a:lnTo>
                  <a:pt x="3328416" y="419099"/>
                </a:lnTo>
                <a:lnTo>
                  <a:pt x="3325597" y="370225"/>
                </a:lnTo>
                <a:lnTo>
                  <a:pt x="3317350" y="323005"/>
                </a:lnTo>
                <a:lnTo>
                  <a:pt x="3303989" y="277756"/>
                </a:lnTo>
                <a:lnTo>
                  <a:pt x="3285828" y="234792"/>
                </a:lnTo>
                <a:lnTo>
                  <a:pt x="3263181" y="194427"/>
                </a:lnTo>
                <a:lnTo>
                  <a:pt x="3236362" y="156976"/>
                </a:lnTo>
                <a:lnTo>
                  <a:pt x="3205686" y="122753"/>
                </a:lnTo>
                <a:lnTo>
                  <a:pt x="3171466" y="92073"/>
                </a:lnTo>
                <a:lnTo>
                  <a:pt x="3134016" y="65250"/>
                </a:lnTo>
                <a:lnTo>
                  <a:pt x="3093651" y="42598"/>
                </a:lnTo>
                <a:lnTo>
                  <a:pt x="3050684" y="24433"/>
                </a:lnTo>
                <a:lnTo>
                  <a:pt x="3005430" y="11068"/>
                </a:lnTo>
                <a:lnTo>
                  <a:pt x="2958202" y="2819"/>
                </a:lnTo>
                <a:lnTo>
                  <a:pt x="290931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06783" y="7330441"/>
            <a:ext cx="594358" cy="1880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637264" y="7437118"/>
            <a:ext cx="391160" cy="1676400"/>
          </a:xfrm>
          <a:custGeom>
            <a:avLst/>
            <a:gdLst/>
            <a:ahLst/>
            <a:cxnLst/>
            <a:rect l="l" t="t" r="r" b="b"/>
            <a:pathLst>
              <a:path w="195579" h="838200">
                <a:moveTo>
                  <a:pt x="19684" y="0"/>
                </a:moveTo>
                <a:lnTo>
                  <a:pt x="0" y="0"/>
                </a:lnTo>
                <a:lnTo>
                  <a:pt x="0" y="267779"/>
                </a:lnTo>
                <a:lnTo>
                  <a:pt x="167512" y="419099"/>
                </a:lnTo>
                <a:lnTo>
                  <a:pt x="0" y="569493"/>
                </a:lnTo>
                <a:lnTo>
                  <a:pt x="0" y="838199"/>
                </a:lnTo>
                <a:lnTo>
                  <a:pt x="19684" y="838199"/>
                </a:lnTo>
                <a:lnTo>
                  <a:pt x="19684" y="575919"/>
                </a:lnTo>
                <a:lnTo>
                  <a:pt x="195071" y="419099"/>
                </a:lnTo>
                <a:lnTo>
                  <a:pt x="19684" y="261365"/>
                </a:lnTo>
                <a:lnTo>
                  <a:pt x="1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601200" y="8046718"/>
            <a:ext cx="350520" cy="457200"/>
          </a:xfrm>
          <a:custGeom>
            <a:avLst/>
            <a:gdLst/>
            <a:ahLst/>
            <a:cxnLst/>
            <a:rect l="l" t="t" r="r" b="b"/>
            <a:pathLst>
              <a:path w="175260" h="228600">
                <a:moveTo>
                  <a:pt x="175260" y="0"/>
                </a:moveTo>
                <a:lnTo>
                  <a:pt x="0" y="114299"/>
                </a:lnTo>
                <a:lnTo>
                  <a:pt x="175260" y="228599"/>
                </a:lnTo>
                <a:lnTo>
                  <a:pt x="17526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3790" y="2209825"/>
            <a:ext cx="7406640" cy="1880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90472" y="2240278"/>
            <a:ext cx="6736080" cy="1676400"/>
          </a:xfrm>
          <a:custGeom>
            <a:avLst/>
            <a:gdLst/>
            <a:ahLst/>
            <a:cxnLst/>
            <a:rect l="l" t="t" r="r" b="b"/>
            <a:pathLst>
              <a:path w="3368040" h="838200">
                <a:moveTo>
                  <a:pt x="2948940" y="0"/>
                </a:moveTo>
                <a:lnTo>
                  <a:pt x="419100" y="0"/>
                </a:lnTo>
                <a:lnTo>
                  <a:pt x="370222" y="2818"/>
                </a:lnTo>
                <a:lnTo>
                  <a:pt x="323001" y="11065"/>
                </a:lnTo>
                <a:lnTo>
                  <a:pt x="277751" y="24426"/>
                </a:lnTo>
                <a:lnTo>
                  <a:pt x="234787" y="42587"/>
                </a:lnTo>
                <a:lnTo>
                  <a:pt x="194422" y="65234"/>
                </a:lnTo>
                <a:lnTo>
                  <a:pt x="156971" y="92053"/>
                </a:lnTo>
                <a:lnTo>
                  <a:pt x="122748" y="122729"/>
                </a:lnTo>
                <a:lnTo>
                  <a:pt x="92069" y="156949"/>
                </a:lnTo>
                <a:lnTo>
                  <a:pt x="65246" y="194399"/>
                </a:lnTo>
                <a:lnTo>
                  <a:pt x="42596" y="234764"/>
                </a:lnTo>
                <a:lnTo>
                  <a:pt x="24432" y="277731"/>
                </a:lnTo>
                <a:lnTo>
                  <a:pt x="11068" y="322985"/>
                </a:lnTo>
                <a:lnTo>
                  <a:pt x="2819" y="370213"/>
                </a:lnTo>
                <a:lnTo>
                  <a:pt x="0" y="419100"/>
                </a:lnTo>
                <a:lnTo>
                  <a:pt x="2819" y="467986"/>
                </a:lnTo>
                <a:lnTo>
                  <a:pt x="11068" y="515214"/>
                </a:lnTo>
                <a:lnTo>
                  <a:pt x="24433" y="560468"/>
                </a:lnTo>
                <a:lnTo>
                  <a:pt x="42598" y="603435"/>
                </a:lnTo>
                <a:lnTo>
                  <a:pt x="65250" y="643800"/>
                </a:lnTo>
                <a:lnTo>
                  <a:pt x="92073" y="681250"/>
                </a:lnTo>
                <a:lnTo>
                  <a:pt x="122753" y="715470"/>
                </a:lnTo>
                <a:lnTo>
                  <a:pt x="156976" y="746146"/>
                </a:lnTo>
                <a:lnTo>
                  <a:pt x="194427" y="772965"/>
                </a:lnTo>
                <a:lnTo>
                  <a:pt x="234792" y="795612"/>
                </a:lnTo>
                <a:lnTo>
                  <a:pt x="277756" y="813773"/>
                </a:lnTo>
                <a:lnTo>
                  <a:pt x="323005" y="827134"/>
                </a:lnTo>
                <a:lnTo>
                  <a:pt x="370225" y="835381"/>
                </a:lnTo>
                <a:lnTo>
                  <a:pt x="419100" y="838200"/>
                </a:lnTo>
                <a:lnTo>
                  <a:pt x="2948940" y="838200"/>
                </a:lnTo>
                <a:lnTo>
                  <a:pt x="2997826" y="835381"/>
                </a:lnTo>
                <a:lnTo>
                  <a:pt x="3045054" y="827134"/>
                </a:lnTo>
                <a:lnTo>
                  <a:pt x="3090308" y="813773"/>
                </a:lnTo>
                <a:lnTo>
                  <a:pt x="3133275" y="795612"/>
                </a:lnTo>
                <a:lnTo>
                  <a:pt x="3173640" y="772965"/>
                </a:lnTo>
                <a:lnTo>
                  <a:pt x="3211090" y="746146"/>
                </a:lnTo>
                <a:lnTo>
                  <a:pt x="3245310" y="715470"/>
                </a:lnTo>
                <a:lnTo>
                  <a:pt x="3275986" y="681250"/>
                </a:lnTo>
                <a:lnTo>
                  <a:pt x="3302805" y="643800"/>
                </a:lnTo>
                <a:lnTo>
                  <a:pt x="3325452" y="603435"/>
                </a:lnTo>
                <a:lnTo>
                  <a:pt x="3343613" y="560468"/>
                </a:lnTo>
                <a:lnTo>
                  <a:pt x="3356974" y="515214"/>
                </a:lnTo>
                <a:lnTo>
                  <a:pt x="3365221" y="467986"/>
                </a:lnTo>
                <a:lnTo>
                  <a:pt x="3368040" y="419100"/>
                </a:lnTo>
                <a:lnTo>
                  <a:pt x="3365221" y="370213"/>
                </a:lnTo>
                <a:lnTo>
                  <a:pt x="3356974" y="322985"/>
                </a:lnTo>
                <a:lnTo>
                  <a:pt x="3343613" y="277731"/>
                </a:lnTo>
                <a:lnTo>
                  <a:pt x="3325452" y="234764"/>
                </a:lnTo>
                <a:lnTo>
                  <a:pt x="3302805" y="194399"/>
                </a:lnTo>
                <a:lnTo>
                  <a:pt x="3275986" y="156949"/>
                </a:lnTo>
                <a:lnTo>
                  <a:pt x="3245310" y="122729"/>
                </a:lnTo>
                <a:lnTo>
                  <a:pt x="3211090" y="92053"/>
                </a:lnTo>
                <a:lnTo>
                  <a:pt x="3173640" y="65234"/>
                </a:lnTo>
                <a:lnTo>
                  <a:pt x="3133275" y="42587"/>
                </a:lnTo>
                <a:lnTo>
                  <a:pt x="3090308" y="24426"/>
                </a:lnTo>
                <a:lnTo>
                  <a:pt x="3045054" y="11065"/>
                </a:lnTo>
                <a:lnTo>
                  <a:pt x="2997826" y="2818"/>
                </a:lnTo>
                <a:lnTo>
                  <a:pt x="294894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05729" y="2133625"/>
            <a:ext cx="600354" cy="188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36208" y="2240278"/>
            <a:ext cx="396240" cy="1676400"/>
          </a:xfrm>
          <a:custGeom>
            <a:avLst/>
            <a:gdLst/>
            <a:ahLst/>
            <a:cxnLst/>
            <a:rect l="l" t="t" r="r" b="b"/>
            <a:pathLst>
              <a:path w="198120" h="838200">
                <a:moveTo>
                  <a:pt x="198119" y="0"/>
                </a:moveTo>
                <a:lnTo>
                  <a:pt x="178054" y="0"/>
                </a:lnTo>
                <a:lnTo>
                  <a:pt x="178054" y="261365"/>
                </a:lnTo>
                <a:lnTo>
                  <a:pt x="0" y="419100"/>
                </a:lnTo>
                <a:lnTo>
                  <a:pt x="178054" y="575945"/>
                </a:lnTo>
                <a:lnTo>
                  <a:pt x="178054" y="838200"/>
                </a:lnTo>
                <a:lnTo>
                  <a:pt x="198119" y="838200"/>
                </a:lnTo>
                <a:lnTo>
                  <a:pt x="198119" y="569468"/>
                </a:lnTo>
                <a:lnTo>
                  <a:pt x="28066" y="419100"/>
                </a:lnTo>
                <a:lnTo>
                  <a:pt x="198119" y="267843"/>
                </a:lnTo>
                <a:lnTo>
                  <a:pt x="1981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39329" y="2849878"/>
            <a:ext cx="354330" cy="457200"/>
          </a:xfrm>
          <a:custGeom>
            <a:avLst/>
            <a:gdLst/>
            <a:ahLst/>
            <a:cxnLst/>
            <a:rect l="l" t="t" r="r" b="b"/>
            <a:pathLst>
              <a:path w="177164" h="228600">
                <a:moveTo>
                  <a:pt x="0" y="0"/>
                </a:moveTo>
                <a:lnTo>
                  <a:pt x="0" y="228600"/>
                </a:lnTo>
                <a:lnTo>
                  <a:pt x="176784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AFC3C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94519" y="3203473"/>
            <a:ext cx="7321294" cy="1880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61446" y="3233926"/>
            <a:ext cx="6657340" cy="1676400"/>
          </a:xfrm>
          <a:custGeom>
            <a:avLst/>
            <a:gdLst/>
            <a:ahLst/>
            <a:cxnLst/>
            <a:rect l="l" t="t" r="r" b="b"/>
            <a:pathLst>
              <a:path w="3328670" h="838200">
                <a:moveTo>
                  <a:pt x="2909316" y="0"/>
                </a:moveTo>
                <a:lnTo>
                  <a:pt x="419100" y="0"/>
                </a:lnTo>
                <a:lnTo>
                  <a:pt x="370213" y="2818"/>
                </a:lnTo>
                <a:lnTo>
                  <a:pt x="322985" y="11065"/>
                </a:lnTo>
                <a:lnTo>
                  <a:pt x="277731" y="24426"/>
                </a:lnTo>
                <a:lnTo>
                  <a:pt x="234764" y="42587"/>
                </a:lnTo>
                <a:lnTo>
                  <a:pt x="194399" y="65234"/>
                </a:lnTo>
                <a:lnTo>
                  <a:pt x="156949" y="92053"/>
                </a:lnTo>
                <a:lnTo>
                  <a:pt x="122729" y="122729"/>
                </a:lnTo>
                <a:lnTo>
                  <a:pt x="92053" y="156949"/>
                </a:lnTo>
                <a:lnTo>
                  <a:pt x="65234" y="194399"/>
                </a:lnTo>
                <a:lnTo>
                  <a:pt x="42587" y="234764"/>
                </a:lnTo>
                <a:lnTo>
                  <a:pt x="24426" y="277731"/>
                </a:lnTo>
                <a:lnTo>
                  <a:pt x="11065" y="322985"/>
                </a:lnTo>
                <a:lnTo>
                  <a:pt x="2818" y="370213"/>
                </a:lnTo>
                <a:lnTo>
                  <a:pt x="0" y="419100"/>
                </a:lnTo>
                <a:lnTo>
                  <a:pt x="2818" y="467986"/>
                </a:lnTo>
                <a:lnTo>
                  <a:pt x="11065" y="515214"/>
                </a:lnTo>
                <a:lnTo>
                  <a:pt x="24426" y="560468"/>
                </a:lnTo>
                <a:lnTo>
                  <a:pt x="42587" y="603435"/>
                </a:lnTo>
                <a:lnTo>
                  <a:pt x="65234" y="643800"/>
                </a:lnTo>
                <a:lnTo>
                  <a:pt x="92053" y="681250"/>
                </a:lnTo>
                <a:lnTo>
                  <a:pt x="122729" y="715470"/>
                </a:lnTo>
                <a:lnTo>
                  <a:pt x="156949" y="746146"/>
                </a:lnTo>
                <a:lnTo>
                  <a:pt x="194399" y="772965"/>
                </a:lnTo>
                <a:lnTo>
                  <a:pt x="234764" y="795612"/>
                </a:lnTo>
                <a:lnTo>
                  <a:pt x="277731" y="813773"/>
                </a:lnTo>
                <a:lnTo>
                  <a:pt x="322985" y="827134"/>
                </a:lnTo>
                <a:lnTo>
                  <a:pt x="370213" y="835381"/>
                </a:lnTo>
                <a:lnTo>
                  <a:pt x="419100" y="838200"/>
                </a:lnTo>
                <a:lnTo>
                  <a:pt x="2909316" y="838200"/>
                </a:lnTo>
                <a:lnTo>
                  <a:pt x="2958202" y="835381"/>
                </a:lnTo>
                <a:lnTo>
                  <a:pt x="3005430" y="827134"/>
                </a:lnTo>
                <a:lnTo>
                  <a:pt x="3050684" y="813773"/>
                </a:lnTo>
                <a:lnTo>
                  <a:pt x="3093651" y="795612"/>
                </a:lnTo>
                <a:lnTo>
                  <a:pt x="3134016" y="772965"/>
                </a:lnTo>
                <a:lnTo>
                  <a:pt x="3171466" y="746146"/>
                </a:lnTo>
                <a:lnTo>
                  <a:pt x="3205686" y="715470"/>
                </a:lnTo>
                <a:lnTo>
                  <a:pt x="3236362" y="681250"/>
                </a:lnTo>
                <a:lnTo>
                  <a:pt x="3263181" y="643800"/>
                </a:lnTo>
                <a:lnTo>
                  <a:pt x="3285828" y="603435"/>
                </a:lnTo>
                <a:lnTo>
                  <a:pt x="3303989" y="560468"/>
                </a:lnTo>
                <a:lnTo>
                  <a:pt x="3317350" y="515214"/>
                </a:lnTo>
                <a:lnTo>
                  <a:pt x="3325597" y="467986"/>
                </a:lnTo>
                <a:lnTo>
                  <a:pt x="3328416" y="419100"/>
                </a:lnTo>
                <a:lnTo>
                  <a:pt x="3325597" y="370213"/>
                </a:lnTo>
                <a:lnTo>
                  <a:pt x="3317350" y="322985"/>
                </a:lnTo>
                <a:lnTo>
                  <a:pt x="3303989" y="277731"/>
                </a:lnTo>
                <a:lnTo>
                  <a:pt x="3285828" y="234764"/>
                </a:lnTo>
                <a:lnTo>
                  <a:pt x="3263181" y="194399"/>
                </a:lnTo>
                <a:lnTo>
                  <a:pt x="3236362" y="156949"/>
                </a:lnTo>
                <a:lnTo>
                  <a:pt x="3205686" y="122729"/>
                </a:lnTo>
                <a:lnTo>
                  <a:pt x="3171466" y="92053"/>
                </a:lnTo>
                <a:lnTo>
                  <a:pt x="3134016" y="65234"/>
                </a:lnTo>
                <a:lnTo>
                  <a:pt x="3093651" y="42587"/>
                </a:lnTo>
                <a:lnTo>
                  <a:pt x="3050684" y="24426"/>
                </a:lnTo>
                <a:lnTo>
                  <a:pt x="3005430" y="11065"/>
                </a:lnTo>
                <a:lnTo>
                  <a:pt x="2958202" y="2818"/>
                </a:lnTo>
                <a:lnTo>
                  <a:pt x="2909316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606783" y="3127273"/>
            <a:ext cx="594358" cy="1880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637264" y="3233926"/>
            <a:ext cx="391160" cy="1676400"/>
          </a:xfrm>
          <a:custGeom>
            <a:avLst/>
            <a:gdLst/>
            <a:ahLst/>
            <a:cxnLst/>
            <a:rect l="l" t="t" r="r" b="b"/>
            <a:pathLst>
              <a:path w="195579" h="838200">
                <a:moveTo>
                  <a:pt x="19684" y="0"/>
                </a:moveTo>
                <a:lnTo>
                  <a:pt x="0" y="0"/>
                </a:lnTo>
                <a:lnTo>
                  <a:pt x="0" y="267843"/>
                </a:lnTo>
                <a:lnTo>
                  <a:pt x="167512" y="419100"/>
                </a:lnTo>
                <a:lnTo>
                  <a:pt x="0" y="569468"/>
                </a:lnTo>
                <a:lnTo>
                  <a:pt x="0" y="838200"/>
                </a:lnTo>
                <a:lnTo>
                  <a:pt x="19684" y="838200"/>
                </a:lnTo>
                <a:lnTo>
                  <a:pt x="19684" y="575944"/>
                </a:lnTo>
                <a:lnTo>
                  <a:pt x="195071" y="419100"/>
                </a:lnTo>
                <a:lnTo>
                  <a:pt x="19684" y="261365"/>
                </a:lnTo>
                <a:lnTo>
                  <a:pt x="1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01200" y="3843528"/>
            <a:ext cx="350520" cy="457200"/>
          </a:xfrm>
          <a:custGeom>
            <a:avLst/>
            <a:gdLst/>
            <a:ahLst/>
            <a:cxnLst/>
            <a:rect l="l" t="t" r="r" b="b"/>
            <a:pathLst>
              <a:path w="175260" h="228600">
                <a:moveTo>
                  <a:pt x="175260" y="0"/>
                </a:moveTo>
                <a:lnTo>
                  <a:pt x="0" y="114300"/>
                </a:lnTo>
                <a:lnTo>
                  <a:pt x="175260" y="228600"/>
                </a:lnTo>
                <a:lnTo>
                  <a:pt x="175260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83790" y="4279417"/>
            <a:ext cx="7406640" cy="1880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90472" y="4309870"/>
            <a:ext cx="6736080" cy="1676400"/>
          </a:xfrm>
          <a:custGeom>
            <a:avLst/>
            <a:gdLst/>
            <a:ahLst/>
            <a:cxnLst/>
            <a:rect l="l" t="t" r="r" b="b"/>
            <a:pathLst>
              <a:path w="3368040" h="838200">
                <a:moveTo>
                  <a:pt x="2948940" y="0"/>
                </a:moveTo>
                <a:lnTo>
                  <a:pt x="419100" y="0"/>
                </a:lnTo>
                <a:lnTo>
                  <a:pt x="370222" y="2818"/>
                </a:lnTo>
                <a:lnTo>
                  <a:pt x="323001" y="11065"/>
                </a:lnTo>
                <a:lnTo>
                  <a:pt x="277751" y="24426"/>
                </a:lnTo>
                <a:lnTo>
                  <a:pt x="234787" y="42587"/>
                </a:lnTo>
                <a:lnTo>
                  <a:pt x="194422" y="65234"/>
                </a:lnTo>
                <a:lnTo>
                  <a:pt x="156971" y="92053"/>
                </a:lnTo>
                <a:lnTo>
                  <a:pt x="122748" y="122729"/>
                </a:lnTo>
                <a:lnTo>
                  <a:pt x="92069" y="156949"/>
                </a:lnTo>
                <a:lnTo>
                  <a:pt x="65246" y="194399"/>
                </a:lnTo>
                <a:lnTo>
                  <a:pt x="42596" y="234764"/>
                </a:lnTo>
                <a:lnTo>
                  <a:pt x="24432" y="277731"/>
                </a:lnTo>
                <a:lnTo>
                  <a:pt x="11068" y="322985"/>
                </a:lnTo>
                <a:lnTo>
                  <a:pt x="2819" y="370213"/>
                </a:lnTo>
                <a:lnTo>
                  <a:pt x="0" y="419100"/>
                </a:lnTo>
                <a:lnTo>
                  <a:pt x="2819" y="467986"/>
                </a:lnTo>
                <a:lnTo>
                  <a:pt x="11068" y="515214"/>
                </a:lnTo>
                <a:lnTo>
                  <a:pt x="24433" y="560468"/>
                </a:lnTo>
                <a:lnTo>
                  <a:pt x="42598" y="603435"/>
                </a:lnTo>
                <a:lnTo>
                  <a:pt x="65250" y="643800"/>
                </a:lnTo>
                <a:lnTo>
                  <a:pt x="92073" y="681250"/>
                </a:lnTo>
                <a:lnTo>
                  <a:pt x="122753" y="715470"/>
                </a:lnTo>
                <a:lnTo>
                  <a:pt x="156976" y="746146"/>
                </a:lnTo>
                <a:lnTo>
                  <a:pt x="194427" y="772965"/>
                </a:lnTo>
                <a:lnTo>
                  <a:pt x="234792" y="795612"/>
                </a:lnTo>
                <a:lnTo>
                  <a:pt x="277756" y="813773"/>
                </a:lnTo>
                <a:lnTo>
                  <a:pt x="323005" y="827134"/>
                </a:lnTo>
                <a:lnTo>
                  <a:pt x="370225" y="835381"/>
                </a:lnTo>
                <a:lnTo>
                  <a:pt x="419100" y="838200"/>
                </a:lnTo>
                <a:lnTo>
                  <a:pt x="2948940" y="838200"/>
                </a:lnTo>
                <a:lnTo>
                  <a:pt x="2997826" y="835381"/>
                </a:lnTo>
                <a:lnTo>
                  <a:pt x="3045054" y="827134"/>
                </a:lnTo>
                <a:lnTo>
                  <a:pt x="3090308" y="813773"/>
                </a:lnTo>
                <a:lnTo>
                  <a:pt x="3133275" y="795612"/>
                </a:lnTo>
                <a:lnTo>
                  <a:pt x="3173640" y="772965"/>
                </a:lnTo>
                <a:lnTo>
                  <a:pt x="3211090" y="746146"/>
                </a:lnTo>
                <a:lnTo>
                  <a:pt x="3245310" y="715470"/>
                </a:lnTo>
                <a:lnTo>
                  <a:pt x="3275986" y="681250"/>
                </a:lnTo>
                <a:lnTo>
                  <a:pt x="3302805" y="643800"/>
                </a:lnTo>
                <a:lnTo>
                  <a:pt x="3325452" y="603435"/>
                </a:lnTo>
                <a:lnTo>
                  <a:pt x="3343613" y="560468"/>
                </a:lnTo>
                <a:lnTo>
                  <a:pt x="3356974" y="515214"/>
                </a:lnTo>
                <a:lnTo>
                  <a:pt x="3365221" y="467986"/>
                </a:lnTo>
                <a:lnTo>
                  <a:pt x="3368040" y="419100"/>
                </a:lnTo>
                <a:lnTo>
                  <a:pt x="3365221" y="370213"/>
                </a:lnTo>
                <a:lnTo>
                  <a:pt x="3356974" y="322985"/>
                </a:lnTo>
                <a:lnTo>
                  <a:pt x="3343613" y="277731"/>
                </a:lnTo>
                <a:lnTo>
                  <a:pt x="3325452" y="234764"/>
                </a:lnTo>
                <a:lnTo>
                  <a:pt x="3302805" y="194399"/>
                </a:lnTo>
                <a:lnTo>
                  <a:pt x="3275986" y="156949"/>
                </a:lnTo>
                <a:lnTo>
                  <a:pt x="3245310" y="122729"/>
                </a:lnTo>
                <a:lnTo>
                  <a:pt x="3211090" y="92053"/>
                </a:lnTo>
                <a:lnTo>
                  <a:pt x="3173640" y="65234"/>
                </a:lnTo>
                <a:lnTo>
                  <a:pt x="3133275" y="42587"/>
                </a:lnTo>
                <a:lnTo>
                  <a:pt x="3090308" y="24426"/>
                </a:lnTo>
                <a:lnTo>
                  <a:pt x="3045054" y="11065"/>
                </a:lnTo>
                <a:lnTo>
                  <a:pt x="2997826" y="2818"/>
                </a:lnTo>
                <a:lnTo>
                  <a:pt x="294894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05729" y="4203217"/>
            <a:ext cx="600354" cy="188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36208" y="4309870"/>
            <a:ext cx="396240" cy="1676400"/>
          </a:xfrm>
          <a:custGeom>
            <a:avLst/>
            <a:gdLst/>
            <a:ahLst/>
            <a:cxnLst/>
            <a:rect l="l" t="t" r="r" b="b"/>
            <a:pathLst>
              <a:path w="198120" h="838200">
                <a:moveTo>
                  <a:pt x="198119" y="0"/>
                </a:moveTo>
                <a:lnTo>
                  <a:pt x="178054" y="0"/>
                </a:lnTo>
                <a:lnTo>
                  <a:pt x="178054" y="261365"/>
                </a:lnTo>
                <a:lnTo>
                  <a:pt x="0" y="419100"/>
                </a:lnTo>
                <a:lnTo>
                  <a:pt x="178054" y="575944"/>
                </a:lnTo>
                <a:lnTo>
                  <a:pt x="178054" y="838200"/>
                </a:lnTo>
                <a:lnTo>
                  <a:pt x="198119" y="838200"/>
                </a:lnTo>
                <a:lnTo>
                  <a:pt x="198119" y="569468"/>
                </a:lnTo>
                <a:lnTo>
                  <a:pt x="28066" y="419100"/>
                </a:lnTo>
                <a:lnTo>
                  <a:pt x="198119" y="267843"/>
                </a:lnTo>
                <a:lnTo>
                  <a:pt x="1981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39329" y="4919470"/>
            <a:ext cx="354330" cy="457200"/>
          </a:xfrm>
          <a:custGeom>
            <a:avLst/>
            <a:gdLst/>
            <a:ahLst/>
            <a:cxnLst/>
            <a:rect l="l" t="t" r="r" b="b"/>
            <a:pathLst>
              <a:path w="177164" h="228600">
                <a:moveTo>
                  <a:pt x="0" y="0"/>
                </a:moveTo>
                <a:lnTo>
                  <a:pt x="0" y="228600"/>
                </a:lnTo>
                <a:lnTo>
                  <a:pt x="176784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494519" y="5303545"/>
            <a:ext cx="7321294" cy="1880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061446" y="5334000"/>
            <a:ext cx="6657340" cy="1676400"/>
          </a:xfrm>
          <a:custGeom>
            <a:avLst/>
            <a:gdLst/>
            <a:ahLst/>
            <a:cxnLst/>
            <a:rect l="l" t="t" r="r" b="b"/>
            <a:pathLst>
              <a:path w="3328670" h="838200">
                <a:moveTo>
                  <a:pt x="2909316" y="0"/>
                </a:moveTo>
                <a:lnTo>
                  <a:pt x="419100" y="0"/>
                </a:lnTo>
                <a:lnTo>
                  <a:pt x="370213" y="2818"/>
                </a:lnTo>
                <a:lnTo>
                  <a:pt x="322985" y="11065"/>
                </a:lnTo>
                <a:lnTo>
                  <a:pt x="277731" y="24426"/>
                </a:lnTo>
                <a:lnTo>
                  <a:pt x="234764" y="42587"/>
                </a:lnTo>
                <a:lnTo>
                  <a:pt x="194399" y="65234"/>
                </a:lnTo>
                <a:lnTo>
                  <a:pt x="156949" y="92053"/>
                </a:lnTo>
                <a:lnTo>
                  <a:pt x="122729" y="122729"/>
                </a:lnTo>
                <a:lnTo>
                  <a:pt x="92053" y="156949"/>
                </a:lnTo>
                <a:lnTo>
                  <a:pt x="65234" y="194399"/>
                </a:lnTo>
                <a:lnTo>
                  <a:pt x="42587" y="234764"/>
                </a:lnTo>
                <a:lnTo>
                  <a:pt x="24426" y="277731"/>
                </a:lnTo>
                <a:lnTo>
                  <a:pt x="11065" y="322985"/>
                </a:lnTo>
                <a:lnTo>
                  <a:pt x="2818" y="370213"/>
                </a:lnTo>
                <a:lnTo>
                  <a:pt x="0" y="419100"/>
                </a:lnTo>
                <a:lnTo>
                  <a:pt x="2818" y="467986"/>
                </a:lnTo>
                <a:lnTo>
                  <a:pt x="11065" y="515214"/>
                </a:lnTo>
                <a:lnTo>
                  <a:pt x="24426" y="560468"/>
                </a:lnTo>
                <a:lnTo>
                  <a:pt x="42587" y="603435"/>
                </a:lnTo>
                <a:lnTo>
                  <a:pt x="65234" y="643800"/>
                </a:lnTo>
                <a:lnTo>
                  <a:pt x="92053" y="681250"/>
                </a:lnTo>
                <a:lnTo>
                  <a:pt x="122729" y="715470"/>
                </a:lnTo>
                <a:lnTo>
                  <a:pt x="156949" y="746146"/>
                </a:lnTo>
                <a:lnTo>
                  <a:pt x="194399" y="772965"/>
                </a:lnTo>
                <a:lnTo>
                  <a:pt x="234764" y="795612"/>
                </a:lnTo>
                <a:lnTo>
                  <a:pt x="277731" y="813773"/>
                </a:lnTo>
                <a:lnTo>
                  <a:pt x="322985" y="827134"/>
                </a:lnTo>
                <a:lnTo>
                  <a:pt x="370213" y="835381"/>
                </a:lnTo>
                <a:lnTo>
                  <a:pt x="419100" y="838200"/>
                </a:lnTo>
                <a:lnTo>
                  <a:pt x="2909316" y="838200"/>
                </a:lnTo>
                <a:lnTo>
                  <a:pt x="2958202" y="835381"/>
                </a:lnTo>
                <a:lnTo>
                  <a:pt x="3005430" y="827134"/>
                </a:lnTo>
                <a:lnTo>
                  <a:pt x="3050684" y="813773"/>
                </a:lnTo>
                <a:lnTo>
                  <a:pt x="3093651" y="795612"/>
                </a:lnTo>
                <a:lnTo>
                  <a:pt x="3134016" y="772965"/>
                </a:lnTo>
                <a:lnTo>
                  <a:pt x="3171466" y="746146"/>
                </a:lnTo>
                <a:lnTo>
                  <a:pt x="3205686" y="715470"/>
                </a:lnTo>
                <a:lnTo>
                  <a:pt x="3236362" y="681250"/>
                </a:lnTo>
                <a:lnTo>
                  <a:pt x="3263181" y="643800"/>
                </a:lnTo>
                <a:lnTo>
                  <a:pt x="3285828" y="603435"/>
                </a:lnTo>
                <a:lnTo>
                  <a:pt x="3303989" y="560468"/>
                </a:lnTo>
                <a:lnTo>
                  <a:pt x="3317350" y="515214"/>
                </a:lnTo>
                <a:lnTo>
                  <a:pt x="3325597" y="467986"/>
                </a:lnTo>
                <a:lnTo>
                  <a:pt x="3328416" y="419100"/>
                </a:lnTo>
                <a:lnTo>
                  <a:pt x="3325597" y="370213"/>
                </a:lnTo>
                <a:lnTo>
                  <a:pt x="3317350" y="322985"/>
                </a:lnTo>
                <a:lnTo>
                  <a:pt x="3303989" y="277731"/>
                </a:lnTo>
                <a:lnTo>
                  <a:pt x="3285828" y="234764"/>
                </a:lnTo>
                <a:lnTo>
                  <a:pt x="3263181" y="194399"/>
                </a:lnTo>
                <a:lnTo>
                  <a:pt x="3236362" y="156949"/>
                </a:lnTo>
                <a:lnTo>
                  <a:pt x="3205686" y="122729"/>
                </a:lnTo>
                <a:lnTo>
                  <a:pt x="3171466" y="92053"/>
                </a:lnTo>
                <a:lnTo>
                  <a:pt x="3134016" y="65234"/>
                </a:lnTo>
                <a:lnTo>
                  <a:pt x="3093651" y="42587"/>
                </a:lnTo>
                <a:lnTo>
                  <a:pt x="3050684" y="24426"/>
                </a:lnTo>
                <a:lnTo>
                  <a:pt x="3005430" y="11065"/>
                </a:lnTo>
                <a:lnTo>
                  <a:pt x="2958202" y="2818"/>
                </a:lnTo>
                <a:lnTo>
                  <a:pt x="2909316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606783" y="5227345"/>
            <a:ext cx="594358" cy="1880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637264" y="5334000"/>
            <a:ext cx="391160" cy="1676400"/>
          </a:xfrm>
          <a:custGeom>
            <a:avLst/>
            <a:gdLst/>
            <a:ahLst/>
            <a:cxnLst/>
            <a:rect l="l" t="t" r="r" b="b"/>
            <a:pathLst>
              <a:path w="195579" h="838200">
                <a:moveTo>
                  <a:pt x="19684" y="0"/>
                </a:moveTo>
                <a:lnTo>
                  <a:pt x="0" y="0"/>
                </a:lnTo>
                <a:lnTo>
                  <a:pt x="0" y="267843"/>
                </a:lnTo>
                <a:lnTo>
                  <a:pt x="167512" y="419100"/>
                </a:lnTo>
                <a:lnTo>
                  <a:pt x="0" y="569468"/>
                </a:lnTo>
                <a:lnTo>
                  <a:pt x="0" y="838200"/>
                </a:lnTo>
                <a:lnTo>
                  <a:pt x="19684" y="838200"/>
                </a:lnTo>
                <a:lnTo>
                  <a:pt x="19684" y="575944"/>
                </a:lnTo>
                <a:lnTo>
                  <a:pt x="195071" y="419100"/>
                </a:lnTo>
                <a:lnTo>
                  <a:pt x="19684" y="261366"/>
                </a:lnTo>
                <a:lnTo>
                  <a:pt x="1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601200" y="5943600"/>
            <a:ext cx="350520" cy="457200"/>
          </a:xfrm>
          <a:custGeom>
            <a:avLst/>
            <a:gdLst/>
            <a:ahLst/>
            <a:cxnLst/>
            <a:rect l="l" t="t" r="r" b="b"/>
            <a:pathLst>
              <a:path w="175260" h="228600">
                <a:moveTo>
                  <a:pt x="175260" y="0"/>
                </a:moveTo>
                <a:lnTo>
                  <a:pt x="0" y="114300"/>
                </a:lnTo>
                <a:lnTo>
                  <a:pt x="175260" y="228600"/>
                </a:lnTo>
                <a:lnTo>
                  <a:pt x="17526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28926" y="6324601"/>
            <a:ext cx="7424928" cy="18805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90473" y="6376414"/>
            <a:ext cx="6755130" cy="1676400"/>
          </a:xfrm>
          <a:custGeom>
            <a:avLst/>
            <a:gdLst/>
            <a:ahLst/>
            <a:cxnLst/>
            <a:rect l="l" t="t" r="r" b="b"/>
            <a:pathLst>
              <a:path w="3377565" h="838200">
                <a:moveTo>
                  <a:pt x="2958084" y="0"/>
                </a:moveTo>
                <a:lnTo>
                  <a:pt x="419100" y="0"/>
                </a:lnTo>
                <a:lnTo>
                  <a:pt x="370222" y="2818"/>
                </a:lnTo>
                <a:lnTo>
                  <a:pt x="323001" y="11065"/>
                </a:lnTo>
                <a:lnTo>
                  <a:pt x="277751" y="24426"/>
                </a:lnTo>
                <a:lnTo>
                  <a:pt x="234787" y="42587"/>
                </a:lnTo>
                <a:lnTo>
                  <a:pt x="194422" y="65234"/>
                </a:lnTo>
                <a:lnTo>
                  <a:pt x="156971" y="92053"/>
                </a:lnTo>
                <a:lnTo>
                  <a:pt x="122748" y="122729"/>
                </a:lnTo>
                <a:lnTo>
                  <a:pt x="92069" y="156949"/>
                </a:lnTo>
                <a:lnTo>
                  <a:pt x="65246" y="194399"/>
                </a:lnTo>
                <a:lnTo>
                  <a:pt x="42596" y="234764"/>
                </a:lnTo>
                <a:lnTo>
                  <a:pt x="24432" y="277731"/>
                </a:lnTo>
                <a:lnTo>
                  <a:pt x="11068" y="322985"/>
                </a:lnTo>
                <a:lnTo>
                  <a:pt x="2819" y="370213"/>
                </a:lnTo>
                <a:lnTo>
                  <a:pt x="0" y="419100"/>
                </a:lnTo>
                <a:lnTo>
                  <a:pt x="2819" y="467986"/>
                </a:lnTo>
                <a:lnTo>
                  <a:pt x="11068" y="515214"/>
                </a:lnTo>
                <a:lnTo>
                  <a:pt x="24433" y="560468"/>
                </a:lnTo>
                <a:lnTo>
                  <a:pt x="42598" y="603435"/>
                </a:lnTo>
                <a:lnTo>
                  <a:pt x="65250" y="643800"/>
                </a:lnTo>
                <a:lnTo>
                  <a:pt x="92073" y="681250"/>
                </a:lnTo>
                <a:lnTo>
                  <a:pt x="122753" y="715470"/>
                </a:lnTo>
                <a:lnTo>
                  <a:pt x="156976" y="746146"/>
                </a:lnTo>
                <a:lnTo>
                  <a:pt x="194427" y="772965"/>
                </a:lnTo>
                <a:lnTo>
                  <a:pt x="234792" y="795612"/>
                </a:lnTo>
                <a:lnTo>
                  <a:pt x="277756" y="813773"/>
                </a:lnTo>
                <a:lnTo>
                  <a:pt x="323005" y="827134"/>
                </a:lnTo>
                <a:lnTo>
                  <a:pt x="370225" y="835381"/>
                </a:lnTo>
                <a:lnTo>
                  <a:pt x="419100" y="838200"/>
                </a:lnTo>
                <a:lnTo>
                  <a:pt x="2958084" y="838200"/>
                </a:lnTo>
                <a:lnTo>
                  <a:pt x="3006970" y="835381"/>
                </a:lnTo>
                <a:lnTo>
                  <a:pt x="3054198" y="827134"/>
                </a:lnTo>
                <a:lnTo>
                  <a:pt x="3099452" y="813773"/>
                </a:lnTo>
                <a:lnTo>
                  <a:pt x="3142419" y="795612"/>
                </a:lnTo>
                <a:lnTo>
                  <a:pt x="3182784" y="772965"/>
                </a:lnTo>
                <a:lnTo>
                  <a:pt x="3220234" y="746146"/>
                </a:lnTo>
                <a:lnTo>
                  <a:pt x="3254454" y="715470"/>
                </a:lnTo>
                <a:lnTo>
                  <a:pt x="3285130" y="681250"/>
                </a:lnTo>
                <a:lnTo>
                  <a:pt x="3311949" y="643800"/>
                </a:lnTo>
                <a:lnTo>
                  <a:pt x="3334596" y="603435"/>
                </a:lnTo>
                <a:lnTo>
                  <a:pt x="3352757" y="560468"/>
                </a:lnTo>
                <a:lnTo>
                  <a:pt x="3366118" y="515214"/>
                </a:lnTo>
                <a:lnTo>
                  <a:pt x="3374365" y="467986"/>
                </a:lnTo>
                <a:lnTo>
                  <a:pt x="3377184" y="419100"/>
                </a:lnTo>
                <a:lnTo>
                  <a:pt x="3374365" y="370213"/>
                </a:lnTo>
                <a:lnTo>
                  <a:pt x="3366118" y="322985"/>
                </a:lnTo>
                <a:lnTo>
                  <a:pt x="3352757" y="277731"/>
                </a:lnTo>
                <a:lnTo>
                  <a:pt x="3334596" y="234764"/>
                </a:lnTo>
                <a:lnTo>
                  <a:pt x="3311949" y="194399"/>
                </a:lnTo>
                <a:lnTo>
                  <a:pt x="3285130" y="156949"/>
                </a:lnTo>
                <a:lnTo>
                  <a:pt x="3254454" y="122729"/>
                </a:lnTo>
                <a:lnTo>
                  <a:pt x="3220234" y="92053"/>
                </a:lnTo>
                <a:lnTo>
                  <a:pt x="3182784" y="65234"/>
                </a:lnTo>
                <a:lnTo>
                  <a:pt x="3142419" y="42587"/>
                </a:lnTo>
                <a:lnTo>
                  <a:pt x="3099452" y="24426"/>
                </a:lnTo>
                <a:lnTo>
                  <a:pt x="3054198" y="11065"/>
                </a:lnTo>
                <a:lnTo>
                  <a:pt x="3006970" y="2818"/>
                </a:lnTo>
                <a:lnTo>
                  <a:pt x="295808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17921" y="6269735"/>
            <a:ext cx="600354" cy="188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48400" y="6376414"/>
            <a:ext cx="396240" cy="1676400"/>
          </a:xfrm>
          <a:custGeom>
            <a:avLst/>
            <a:gdLst/>
            <a:ahLst/>
            <a:cxnLst/>
            <a:rect l="l" t="t" r="r" b="b"/>
            <a:pathLst>
              <a:path w="198120" h="838200">
                <a:moveTo>
                  <a:pt x="198120" y="0"/>
                </a:moveTo>
                <a:lnTo>
                  <a:pt x="178053" y="0"/>
                </a:lnTo>
                <a:lnTo>
                  <a:pt x="178053" y="261366"/>
                </a:lnTo>
                <a:lnTo>
                  <a:pt x="0" y="419100"/>
                </a:lnTo>
                <a:lnTo>
                  <a:pt x="178053" y="575945"/>
                </a:lnTo>
                <a:lnTo>
                  <a:pt x="178053" y="838200"/>
                </a:lnTo>
                <a:lnTo>
                  <a:pt x="198120" y="838200"/>
                </a:lnTo>
                <a:lnTo>
                  <a:pt x="198120" y="569468"/>
                </a:lnTo>
                <a:lnTo>
                  <a:pt x="28067" y="419100"/>
                </a:lnTo>
                <a:lnTo>
                  <a:pt x="198120" y="267843"/>
                </a:lnTo>
                <a:lnTo>
                  <a:pt x="198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54569" y="6986016"/>
            <a:ext cx="356870" cy="457200"/>
          </a:xfrm>
          <a:custGeom>
            <a:avLst/>
            <a:gdLst/>
            <a:ahLst/>
            <a:cxnLst/>
            <a:rect l="l" t="t" r="r" b="b"/>
            <a:pathLst>
              <a:path w="178435" h="228600">
                <a:moveTo>
                  <a:pt x="0" y="0"/>
                </a:moveTo>
                <a:lnTo>
                  <a:pt x="0" y="228600"/>
                </a:lnTo>
                <a:lnTo>
                  <a:pt x="178307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916922" y="8042146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916922" y="804214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3" y="69806"/>
                </a:lnTo>
                <a:lnTo>
                  <a:pt x="33480" y="33475"/>
                </a:lnTo>
                <a:lnTo>
                  <a:pt x="69812" y="8981"/>
                </a:lnTo>
                <a:lnTo>
                  <a:pt x="114300" y="0"/>
                </a:lnTo>
                <a:lnTo>
                  <a:pt x="158787" y="8981"/>
                </a:lnTo>
                <a:lnTo>
                  <a:pt x="195119" y="33475"/>
                </a:lnTo>
                <a:lnTo>
                  <a:pt x="219616" y="69806"/>
                </a:lnTo>
                <a:lnTo>
                  <a:pt x="228600" y="114300"/>
                </a:lnTo>
                <a:lnTo>
                  <a:pt x="219616" y="158793"/>
                </a:lnTo>
                <a:lnTo>
                  <a:pt x="195119" y="195124"/>
                </a:lnTo>
                <a:lnTo>
                  <a:pt x="158787" y="219618"/>
                </a:lnTo>
                <a:lnTo>
                  <a:pt x="114300" y="228600"/>
                </a:lnTo>
                <a:lnTo>
                  <a:pt x="69812" y="219618"/>
                </a:lnTo>
                <a:lnTo>
                  <a:pt x="33480" y="195124"/>
                </a:lnTo>
                <a:lnTo>
                  <a:pt x="8983" y="158793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197588" y="7486701"/>
            <a:ext cx="4196080" cy="150297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20" dirty="0">
                <a:solidFill>
                  <a:srgbClr val="FFFFFF"/>
                </a:solidFill>
                <a:cs typeface="Calibri"/>
              </a:rPr>
              <a:t>Delivers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a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uniquely elastic and  extensible architecture, 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distinguishing it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from</a:t>
            </a:r>
            <a:r>
              <a:rPr sz="2400" b="1" spc="-15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alternative  blockchain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 solutions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97278" y="6427215"/>
            <a:ext cx="4673600" cy="150297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dirty="0">
                <a:solidFill>
                  <a:srgbClr val="FFFFFF"/>
                </a:solidFill>
                <a:cs typeface="Calibri"/>
              </a:rPr>
              <a:t>Support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pluggable implementations 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of </a:t>
            </a:r>
            <a:r>
              <a:rPr sz="2400" b="1" spc="-20" dirty="0">
                <a:solidFill>
                  <a:srgbClr val="FFFFFF"/>
                </a:solidFill>
                <a:cs typeface="Calibri"/>
              </a:rPr>
              <a:t>different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components and  accommodate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complexity that  </a:t>
            </a:r>
            <a:r>
              <a:rPr sz="2400" b="1" spc="-20" dirty="0">
                <a:solidFill>
                  <a:srgbClr val="FFFFFF"/>
                </a:solidFill>
                <a:cs typeface="Calibri"/>
              </a:rPr>
              <a:t>exist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across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economic</a:t>
            </a:r>
            <a:r>
              <a:rPr sz="2400" b="1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FFFFFF"/>
                </a:solidFill>
                <a:cs typeface="Calibri"/>
              </a:rPr>
              <a:t>ecosystem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45523" y="7469122"/>
            <a:ext cx="3810" cy="548640"/>
          </a:xfrm>
          <a:custGeom>
            <a:avLst/>
            <a:gdLst/>
            <a:ahLst/>
            <a:cxnLst/>
            <a:rect l="l" t="t" r="r" b="b"/>
            <a:pathLst>
              <a:path w="1904" h="274320">
                <a:moveTo>
                  <a:pt x="1650" y="0"/>
                </a:moveTo>
                <a:lnTo>
                  <a:pt x="0" y="274319"/>
                </a:lnTo>
              </a:path>
            </a:pathLst>
          </a:custGeom>
          <a:ln w="19812">
            <a:solidFill>
              <a:srgbClr val="0D80B8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916922" y="6993634"/>
            <a:ext cx="45720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916922" y="699363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299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58787" y="8983"/>
                </a:lnTo>
                <a:lnTo>
                  <a:pt x="195119" y="33480"/>
                </a:lnTo>
                <a:lnTo>
                  <a:pt x="219616" y="69812"/>
                </a:lnTo>
                <a:lnTo>
                  <a:pt x="228600" y="114299"/>
                </a:lnTo>
                <a:lnTo>
                  <a:pt x="219616" y="158787"/>
                </a:lnTo>
                <a:lnTo>
                  <a:pt x="195119" y="195119"/>
                </a:lnTo>
                <a:lnTo>
                  <a:pt x="158787" y="219616"/>
                </a:lnTo>
                <a:lnTo>
                  <a:pt x="114300" y="228599"/>
                </a:lnTo>
                <a:lnTo>
                  <a:pt x="69812" y="219616"/>
                </a:lnTo>
                <a:lnTo>
                  <a:pt x="33480" y="195119"/>
                </a:lnTo>
                <a:lnTo>
                  <a:pt x="8983" y="158787"/>
                </a:lnTo>
                <a:lnTo>
                  <a:pt x="0" y="114299"/>
                </a:lnTo>
                <a:close/>
              </a:path>
            </a:pathLst>
          </a:custGeom>
          <a:ln w="2895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45523" y="6423658"/>
            <a:ext cx="3810" cy="548640"/>
          </a:xfrm>
          <a:custGeom>
            <a:avLst/>
            <a:gdLst/>
            <a:ahLst/>
            <a:cxnLst/>
            <a:rect l="l" t="t" r="r" b="b"/>
            <a:pathLst>
              <a:path w="1904" h="274320">
                <a:moveTo>
                  <a:pt x="1650" y="0"/>
                </a:moveTo>
                <a:lnTo>
                  <a:pt x="0" y="274319"/>
                </a:lnTo>
              </a:path>
            </a:pathLst>
          </a:custGeom>
          <a:ln w="19812">
            <a:solidFill>
              <a:srgbClr val="F19C13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916922" y="5945122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916922" y="59451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58787" y="8983"/>
                </a:lnTo>
                <a:lnTo>
                  <a:pt x="195119" y="33480"/>
                </a:lnTo>
                <a:lnTo>
                  <a:pt x="219616" y="69812"/>
                </a:lnTo>
                <a:lnTo>
                  <a:pt x="228600" y="114300"/>
                </a:lnTo>
                <a:lnTo>
                  <a:pt x="219616" y="158787"/>
                </a:lnTo>
                <a:lnTo>
                  <a:pt x="195119" y="195119"/>
                </a:lnTo>
                <a:lnTo>
                  <a:pt x="158787" y="219616"/>
                </a:lnTo>
                <a:lnTo>
                  <a:pt x="114300" y="228600"/>
                </a:lnTo>
                <a:lnTo>
                  <a:pt x="69812" y="219616"/>
                </a:lnTo>
                <a:lnTo>
                  <a:pt x="33480" y="195119"/>
                </a:lnTo>
                <a:lnTo>
                  <a:pt x="8983" y="158787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188443" y="5430419"/>
            <a:ext cx="4070350" cy="150297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FFFFFF"/>
                </a:solidFill>
                <a:cs typeface="Calibri"/>
              </a:rPr>
              <a:t>Modular architecture delivering  high degrees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of </a:t>
            </a:r>
            <a:r>
              <a:rPr sz="2400" b="1" spc="-20" dirty="0">
                <a:solidFill>
                  <a:srgbClr val="FFFFFF"/>
                </a:solidFill>
                <a:cs typeface="Calibri"/>
              </a:rPr>
              <a:t>confidentiality,  resiliency,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flexibility and  scalability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145523" y="5375146"/>
            <a:ext cx="3810" cy="548640"/>
          </a:xfrm>
          <a:custGeom>
            <a:avLst/>
            <a:gdLst/>
            <a:ahLst/>
            <a:cxnLst/>
            <a:rect l="l" t="t" r="r" b="b"/>
            <a:pathLst>
              <a:path w="1904" h="274319">
                <a:moveTo>
                  <a:pt x="1650" y="0"/>
                </a:moveTo>
                <a:lnTo>
                  <a:pt x="0" y="274319"/>
                </a:lnTo>
              </a:path>
            </a:pathLst>
          </a:custGeom>
          <a:ln w="19812">
            <a:solidFill>
              <a:srgbClr val="9CB955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916922" y="4899658"/>
            <a:ext cx="45720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916922" y="489965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58787" y="8983"/>
                </a:lnTo>
                <a:lnTo>
                  <a:pt x="195119" y="33480"/>
                </a:lnTo>
                <a:lnTo>
                  <a:pt x="219616" y="69812"/>
                </a:lnTo>
                <a:lnTo>
                  <a:pt x="228600" y="114300"/>
                </a:lnTo>
                <a:lnTo>
                  <a:pt x="219616" y="158787"/>
                </a:lnTo>
                <a:lnTo>
                  <a:pt x="195119" y="195119"/>
                </a:lnTo>
                <a:lnTo>
                  <a:pt x="158787" y="219616"/>
                </a:lnTo>
                <a:lnTo>
                  <a:pt x="114300" y="228600"/>
                </a:lnTo>
                <a:lnTo>
                  <a:pt x="69812" y="219616"/>
                </a:lnTo>
                <a:lnTo>
                  <a:pt x="33480" y="195119"/>
                </a:lnTo>
                <a:lnTo>
                  <a:pt x="8983" y="158787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907640" y="4452111"/>
            <a:ext cx="3897628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FFFFFF"/>
                </a:solidFill>
                <a:cs typeface="Calibri"/>
              </a:rPr>
              <a:t>Made for enabling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consortium 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blockchains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with </a:t>
            </a:r>
            <a:r>
              <a:rPr sz="2400" b="1" spc="-20" dirty="0">
                <a:solidFill>
                  <a:srgbClr val="FFFFFF"/>
                </a:solidFill>
                <a:cs typeface="Calibri"/>
              </a:rPr>
              <a:t>different 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degrees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of</a:t>
            </a:r>
            <a:r>
              <a:rPr sz="2400" b="1" spc="-3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permissions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145523" y="4326634"/>
            <a:ext cx="3810" cy="548640"/>
          </a:xfrm>
          <a:custGeom>
            <a:avLst/>
            <a:gdLst/>
            <a:ahLst/>
            <a:cxnLst/>
            <a:rect l="l" t="t" r="r" b="b"/>
            <a:pathLst>
              <a:path w="1904" h="274319">
                <a:moveTo>
                  <a:pt x="1650" y="0"/>
                </a:moveTo>
                <a:lnTo>
                  <a:pt x="0" y="274319"/>
                </a:lnTo>
              </a:path>
            </a:pathLst>
          </a:custGeom>
          <a:ln w="19812">
            <a:solidFill>
              <a:srgbClr val="16A995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916922" y="3851146"/>
            <a:ext cx="4572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916922" y="385114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58787" y="8983"/>
                </a:lnTo>
                <a:lnTo>
                  <a:pt x="195119" y="33480"/>
                </a:lnTo>
                <a:lnTo>
                  <a:pt x="219616" y="69812"/>
                </a:lnTo>
                <a:lnTo>
                  <a:pt x="228600" y="114300"/>
                </a:lnTo>
                <a:lnTo>
                  <a:pt x="219616" y="158787"/>
                </a:lnTo>
                <a:lnTo>
                  <a:pt x="195119" y="195119"/>
                </a:lnTo>
                <a:lnTo>
                  <a:pt x="158787" y="219616"/>
                </a:lnTo>
                <a:lnTo>
                  <a:pt x="114300" y="228600"/>
                </a:lnTo>
                <a:lnTo>
                  <a:pt x="69812" y="219616"/>
                </a:lnTo>
                <a:lnTo>
                  <a:pt x="33480" y="195119"/>
                </a:lnTo>
                <a:lnTo>
                  <a:pt x="8983" y="158787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163552" y="3413253"/>
            <a:ext cx="297434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FFFFFF"/>
                </a:solidFill>
                <a:cs typeface="Calibri"/>
              </a:rPr>
              <a:t>Implemented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in Go 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programming</a:t>
            </a:r>
            <a:r>
              <a:rPr sz="2400" b="1" spc="-13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language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145523" y="3278122"/>
            <a:ext cx="3810" cy="548640"/>
          </a:xfrm>
          <a:custGeom>
            <a:avLst/>
            <a:gdLst/>
            <a:ahLst/>
            <a:cxnLst/>
            <a:rect l="l" t="t" r="r" b="b"/>
            <a:pathLst>
              <a:path w="1904" h="274319">
                <a:moveTo>
                  <a:pt x="1650" y="0"/>
                </a:moveTo>
                <a:lnTo>
                  <a:pt x="0" y="274319"/>
                </a:lnTo>
              </a:path>
            </a:pathLst>
          </a:custGeom>
          <a:ln w="19812">
            <a:solidFill>
              <a:srgbClr val="AFC3C7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916922" y="2802634"/>
            <a:ext cx="457200" cy="457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16922" y="280263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58787" y="8983"/>
                </a:lnTo>
                <a:lnTo>
                  <a:pt x="195119" y="33480"/>
                </a:lnTo>
                <a:lnTo>
                  <a:pt x="219616" y="69812"/>
                </a:lnTo>
                <a:lnTo>
                  <a:pt x="228600" y="114300"/>
                </a:lnTo>
                <a:lnTo>
                  <a:pt x="219616" y="158787"/>
                </a:lnTo>
                <a:lnTo>
                  <a:pt x="195119" y="195119"/>
                </a:lnTo>
                <a:lnTo>
                  <a:pt x="158787" y="219616"/>
                </a:lnTo>
                <a:lnTo>
                  <a:pt x="114300" y="228600"/>
                </a:lnTo>
                <a:lnTo>
                  <a:pt x="69812" y="219616"/>
                </a:lnTo>
                <a:lnTo>
                  <a:pt x="33480" y="195119"/>
                </a:lnTo>
                <a:lnTo>
                  <a:pt x="8983" y="158787"/>
                </a:lnTo>
                <a:lnTo>
                  <a:pt x="0" y="114300"/>
                </a:lnTo>
                <a:close/>
              </a:path>
            </a:pathLst>
          </a:custGeom>
          <a:ln w="2895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97279" y="2464307"/>
            <a:ext cx="315595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20" dirty="0">
                <a:solidFill>
                  <a:srgbClr val="FFFFFF"/>
                </a:solidFill>
                <a:cs typeface="Calibri"/>
              </a:rPr>
              <a:t>Fabric, </a:t>
            </a:r>
            <a:r>
              <a:rPr sz="2400" b="1" dirty="0">
                <a:solidFill>
                  <a:srgbClr val="FFFFFF"/>
                </a:solidFill>
                <a:cs typeface="Calibri"/>
              </a:rPr>
              <a:t>is a </a:t>
            </a:r>
            <a:r>
              <a:rPr sz="2400" b="1" spc="-10" dirty="0">
                <a:solidFill>
                  <a:srgbClr val="FFFFFF"/>
                </a:solidFill>
                <a:cs typeface="Calibri"/>
              </a:rPr>
              <a:t>permissioned  blockchain platform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704076" y="2378964"/>
            <a:ext cx="1399540" cy="1397000"/>
          </a:xfrm>
          <a:custGeom>
            <a:avLst/>
            <a:gdLst/>
            <a:ahLst/>
            <a:cxnLst/>
            <a:rect l="l" t="t" r="r" b="b"/>
            <a:pathLst>
              <a:path w="699770" h="698500">
                <a:moveTo>
                  <a:pt x="0" y="348995"/>
                </a:moveTo>
                <a:lnTo>
                  <a:pt x="3192" y="301630"/>
                </a:lnTo>
                <a:lnTo>
                  <a:pt x="12493" y="256204"/>
                </a:lnTo>
                <a:lnTo>
                  <a:pt x="27485" y="213133"/>
                </a:lnTo>
                <a:lnTo>
                  <a:pt x="47751" y="172832"/>
                </a:lnTo>
                <a:lnTo>
                  <a:pt x="72876" y="135717"/>
                </a:lnTo>
                <a:lnTo>
                  <a:pt x="102441" y="102203"/>
                </a:lnTo>
                <a:lnTo>
                  <a:pt x="136030" y="72705"/>
                </a:lnTo>
                <a:lnTo>
                  <a:pt x="173228" y="47639"/>
                </a:lnTo>
                <a:lnTo>
                  <a:pt x="213615" y="27420"/>
                </a:lnTo>
                <a:lnTo>
                  <a:pt x="256778" y="12463"/>
                </a:lnTo>
                <a:lnTo>
                  <a:pt x="302297" y="3185"/>
                </a:lnTo>
                <a:lnTo>
                  <a:pt x="349758" y="0"/>
                </a:lnTo>
                <a:lnTo>
                  <a:pt x="397218" y="3185"/>
                </a:lnTo>
                <a:lnTo>
                  <a:pt x="442737" y="12463"/>
                </a:lnTo>
                <a:lnTo>
                  <a:pt x="485900" y="27420"/>
                </a:lnTo>
                <a:lnTo>
                  <a:pt x="526287" y="47639"/>
                </a:lnTo>
                <a:lnTo>
                  <a:pt x="563485" y="72705"/>
                </a:lnTo>
                <a:lnTo>
                  <a:pt x="597074" y="102203"/>
                </a:lnTo>
                <a:lnTo>
                  <a:pt x="626639" y="135717"/>
                </a:lnTo>
                <a:lnTo>
                  <a:pt x="651763" y="172832"/>
                </a:lnTo>
                <a:lnTo>
                  <a:pt x="672030" y="213133"/>
                </a:lnTo>
                <a:lnTo>
                  <a:pt x="687022" y="256204"/>
                </a:lnTo>
                <a:lnTo>
                  <a:pt x="696323" y="301630"/>
                </a:lnTo>
                <a:lnTo>
                  <a:pt x="699515" y="348995"/>
                </a:lnTo>
                <a:lnTo>
                  <a:pt x="696323" y="396361"/>
                </a:lnTo>
                <a:lnTo>
                  <a:pt x="687022" y="441787"/>
                </a:lnTo>
                <a:lnTo>
                  <a:pt x="672030" y="484858"/>
                </a:lnTo>
                <a:lnTo>
                  <a:pt x="651763" y="525159"/>
                </a:lnTo>
                <a:lnTo>
                  <a:pt x="626639" y="562274"/>
                </a:lnTo>
                <a:lnTo>
                  <a:pt x="597074" y="595788"/>
                </a:lnTo>
                <a:lnTo>
                  <a:pt x="563485" y="625286"/>
                </a:lnTo>
                <a:lnTo>
                  <a:pt x="526288" y="650352"/>
                </a:lnTo>
                <a:lnTo>
                  <a:pt x="485900" y="670571"/>
                </a:lnTo>
                <a:lnTo>
                  <a:pt x="442737" y="685528"/>
                </a:lnTo>
                <a:lnTo>
                  <a:pt x="397218" y="694806"/>
                </a:lnTo>
                <a:lnTo>
                  <a:pt x="349758" y="697991"/>
                </a:lnTo>
                <a:lnTo>
                  <a:pt x="302297" y="694806"/>
                </a:lnTo>
                <a:lnTo>
                  <a:pt x="256778" y="685528"/>
                </a:lnTo>
                <a:lnTo>
                  <a:pt x="213615" y="670571"/>
                </a:lnTo>
                <a:lnTo>
                  <a:pt x="173227" y="650352"/>
                </a:lnTo>
                <a:lnTo>
                  <a:pt x="136030" y="625286"/>
                </a:lnTo>
                <a:lnTo>
                  <a:pt x="102441" y="595788"/>
                </a:lnTo>
                <a:lnTo>
                  <a:pt x="72876" y="562274"/>
                </a:lnTo>
                <a:lnTo>
                  <a:pt x="47751" y="525159"/>
                </a:lnTo>
                <a:lnTo>
                  <a:pt x="27485" y="484858"/>
                </a:lnTo>
                <a:lnTo>
                  <a:pt x="12493" y="441787"/>
                </a:lnTo>
                <a:lnTo>
                  <a:pt x="3192" y="396361"/>
                </a:lnTo>
                <a:lnTo>
                  <a:pt x="0" y="348995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019797" y="2578860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FFFFF"/>
                </a:solidFill>
                <a:cs typeface="Calibri"/>
              </a:rPr>
              <a:t>01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187940" y="3375658"/>
            <a:ext cx="1397000" cy="1399540"/>
          </a:xfrm>
          <a:custGeom>
            <a:avLst/>
            <a:gdLst/>
            <a:ahLst/>
            <a:cxnLst/>
            <a:rect l="l" t="t" r="r" b="b"/>
            <a:pathLst>
              <a:path w="698500" h="699769">
                <a:moveTo>
                  <a:pt x="0" y="349758"/>
                </a:moveTo>
                <a:lnTo>
                  <a:pt x="3185" y="302297"/>
                </a:lnTo>
                <a:lnTo>
                  <a:pt x="12463" y="256778"/>
                </a:lnTo>
                <a:lnTo>
                  <a:pt x="27420" y="213615"/>
                </a:lnTo>
                <a:lnTo>
                  <a:pt x="47639" y="173228"/>
                </a:lnTo>
                <a:lnTo>
                  <a:pt x="72705" y="136030"/>
                </a:lnTo>
                <a:lnTo>
                  <a:pt x="102203" y="102441"/>
                </a:lnTo>
                <a:lnTo>
                  <a:pt x="135717" y="72876"/>
                </a:lnTo>
                <a:lnTo>
                  <a:pt x="172832" y="47751"/>
                </a:lnTo>
                <a:lnTo>
                  <a:pt x="213133" y="27485"/>
                </a:lnTo>
                <a:lnTo>
                  <a:pt x="256204" y="12493"/>
                </a:lnTo>
                <a:lnTo>
                  <a:pt x="301630" y="3192"/>
                </a:lnTo>
                <a:lnTo>
                  <a:pt x="348995" y="0"/>
                </a:lnTo>
                <a:lnTo>
                  <a:pt x="396361" y="3192"/>
                </a:lnTo>
                <a:lnTo>
                  <a:pt x="441787" y="12493"/>
                </a:lnTo>
                <a:lnTo>
                  <a:pt x="484858" y="27485"/>
                </a:lnTo>
                <a:lnTo>
                  <a:pt x="525159" y="47751"/>
                </a:lnTo>
                <a:lnTo>
                  <a:pt x="562274" y="72876"/>
                </a:lnTo>
                <a:lnTo>
                  <a:pt x="595788" y="102441"/>
                </a:lnTo>
                <a:lnTo>
                  <a:pt x="625286" y="136030"/>
                </a:lnTo>
                <a:lnTo>
                  <a:pt x="650352" y="173228"/>
                </a:lnTo>
                <a:lnTo>
                  <a:pt x="670571" y="213615"/>
                </a:lnTo>
                <a:lnTo>
                  <a:pt x="685528" y="256778"/>
                </a:lnTo>
                <a:lnTo>
                  <a:pt x="694806" y="302297"/>
                </a:lnTo>
                <a:lnTo>
                  <a:pt x="697991" y="349758"/>
                </a:lnTo>
                <a:lnTo>
                  <a:pt x="694806" y="397218"/>
                </a:lnTo>
                <a:lnTo>
                  <a:pt x="685528" y="442737"/>
                </a:lnTo>
                <a:lnTo>
                  <a:pt x="670571" y="485900"/>
                </a:lnTo>
                <a:lnTo>
                  <a:pt x="650352" y="526288"/>
                </a:lnTo>
                <a:lnTo>
                  <a:pt x="625286" y="563485"/>
                </a:lnTo>
                <a:lnTo>
                  <a:pt x="595788" y="597074"/>
                </a:lnTo>
                <a:lnTo>
                  <a:pt x="562274" y="626639"/>
                </a:lnTo>
                <a:lnTo>
                  <a:pt x="525159" y="651764"/>
                </a:lnTo>
                <a:lnTo>
                  <a:pt x="484858" y="672030"/>
                </a:lnTo>
                <a:lnTo>
                  <a:pt x="441787" y="687022"/>
                </a:lnTo>
                <a:lnTo>
                  <a:pt x="396361" y="696323"/>
                </a:lnTo>
                <a:lnTo>
                  <a:pt x="348995" y="699516"/>
                </a:lnTo>
                <a:lnTo>
                  <a:pt x="301630" y="696323"/>
                </a:lnTo>
                <a:lnTo>
                  <a:pt x="256204" y="687022"/>
                </a:lnTo>
                <a:lnTo>
                  <a:pt x="213133" y="672030"/>
                </a:lnTo>
                <a:lnTo>
                  <a:pt x="172832" y="651764"/>
                </a:lnTo>
                <a:lnTo>
                  <a:pt x="135717" y="626639"/>
                </a:lnTo>
                <a:lnTo>
                  <a:pt x="102203" y="597074"/>
                </a:lnTo>
                <a:lnTo>
                  <a:pt x="72705" y="563485"/>
                </a:lnTo>
                <a:lnTo>
                  <a:pt x="47639" y="526288"/>
                </a:lnTo>
                <a:lnTo>
                  <a:pt x="27420" y="485900"/>
                </a:lnTo>
                <a:lnTo>
                  <a:pt x="12463" y="442737"/>
                </a:lnTo>
                <a:lnTo>
                  <a:pt x="3185" y="397218"/>
                </a:lnTo>
                <a:lnTo>
                  <a:pt x="0" y="349758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502901" y="3577334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FFFFF"/>
                </a:solidFill>
                <a:cs typeface="Calibri"/>
              </a:rPr>
              <a:t>02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704076" y="4451602"/>
            <a:ext cx="1397000" cy="1397000"/>
          </a:xfrm>
          <a:custGeom>
            <a:avLst/>
            <a:gdLst/>
            <a:ahLst/>
            <a:cxnLst/>
            <a:rect l="l" t="t" r="r" b="b"/>
            <a:pathLst>
              <a:path w="698500" h="698500">
                <a:moveTo>
                  <a:pt x="0" y="348996"/>
                </a:moveTo>
                <a:lnTo>
                  <a:pt x="3185" y="301630"/>
                </a:lnTo>
                <a:lnTo>
                  <a:pt x="12463" y="256204"/>
                </a:lnTo>
                <a:lnTo>
                  <a:pt x="27420" y="213133"/>
                </a:lnTo>
                <a:lnTo>
                  <a:pt x="47639" y="172832"/>
                </a:lnTo>
                <a:lnTo>
                  <a:pt x="72705" y="135717"/>
                </a:lnTo>
                <a:lnTo>
                  <a:pt x="102203" y="102203"/>
                </a:lnTo>
                <a:lnTo>
                  <a:pt x="135717" y="72705"/>
                </a:lnTo>
                <a:lnTo>
                  <a:pt x="172832" y="47639"/>
                </a:lnTo>
                <a:lnTo>
                  <a:pt x="213133" y="27420"/>
                </a:lnTo>
                <a:lnTo>
                  <a:pt x="256204" y="12463"/>
                </a:lnTo>
                <a:lnTo>
                  <a:pt x="301630" y="3185"/>
                </a:lnTo>
                <a:lnTo>
                  <a:pt x="348996" y="0"/>
                </a:lnTo>
                <a:lnTo>
                  <a:pt x="396361" y="3185"/>
                </a:lnTo>
                <a:lnTo>
                  <a:pt x="441787" y="12463"/>
                </a:lnTo>
                <a:lnTo>
                  <a:pt x="484858" y="27420"/>
                </a:lnTo>
                <a:lnTo>
                  <a:pt x="525159" y="47639"/>
                </a:lnTo>
                <a:lnTo>
                  <a:pt x="562274" y="72705"/>
                </a:lnTo>
                <a:lnTo>
                  <a:pt x="595788" y="102203"/>
                </a:lnTo>
                <a:lnTo>
                  <a:pt x="625286" y="135717"/>
                </a:lnTo>
                <a:lnTo>
                  <a:pt x="650352" y="172832"/>
                </a:lnTo>
                <a:lnTo>
                  <a:pt x="670571" y="213133"/>
                </a:lnTo>
                <a:lnTo>
                  <a:pt x="685528" y="256204"/>
                </a:lnTo>
                <a:lnTo>
                  <a:pt x="694806" y="301630"/>
                </a:lnTo>
                <a:lnTo>
                  <a:pt x="697991" y="348996"/>
                </a:lnTo>
                <a:lnTo>
                  <a:pt x="694806" y="396361"/>
                </a:lnTo>
                <a:lnTo>
                  <a:pt x="685528" y="441787"/>
                </a:lnTo>
                <a:lnTo>
                  <a:pt x="670571" y="484858"/>
                </a:lnTo>
                <a:lnTo>
                  <a:pt x="650352" y="525159"/>
                </a:lnTo>
                <a:lnTo>
                  <a:pt x="625286" y="562274"/>
                </a:lnTo>
                <a:lnTo>
                  <a:pt x="595788" y="595788"/>
                </a:lnTo>
                <a:lnTo>
                  <a:pt x="562274" y="625286"/>
                </a:lnTo>
                <a:lnTo>
                  <a:pt x="525159" y="650352"/>
                </a:lnTo>
                <a:lnTo>
                  <a:pt x="484858" y="670571"/>
                </a:lnTo>
                <a:lnTo>
                  <a:pt x="441787" y="685528"/>
                </a:lnTo>
                <a:lnTo>
                  <a:pt x="396361" y="694806"/>
                </a:lnTo>
                <a:lnTo>
                  <a:pt x="348996" y="697992"/>
                </a:lnTo>
                <a:lnTo>
                  <a:pt x="301630" y="694806"/>
                </a:lnTo>
                <a:lnTo>
                  <a:pt x="256204" y="685528"/>
                </a:lnTo>
                <a:lnTo>
                  <a:pt x="213133" y="670571"/>
                </a:lnTo>
                <a:lnTo>
                  <a:pt x="172832" y="650352"/>
                </a:lnTo>
                <a:lnTo>
                  <a:pt x="135717" y="625286"/>
                </a:lnTo>
                <a:lnTo>
                  <a:pt x="102203" y="595788"/>
                </a:lnTo>
                <a:lnTo>
                  <a:pt x="72705" y="562274"/>
                </a:lnTo>
                <a:lnTo>
                  <a:pt x="47639" y="525159"/>
                </a:lnTo>
                <a:lnTo>
                  <a:pt x="27420" y="484858"/>
                </a:lnTo>
                <a:lnTo>
                  <a:pt x="12463" y="441787"/>
                </a:lnTo>
                <a:lnTo>
                  <a:pt x="3185" y="396361"/>
                </a:lnTo>
                <a:lnTo>
                  <a:pt x="0" y="348996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18018" y="4650892"/>
            <a:ext cx="7721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solidFill>
                  <a:srgbClr val="FFFFFF"/>
                </a:solidFill>
                <a:cs typeface="Calibri"/>
              </a:rPr>
              <a:t>03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0187940" y="5484876"/>
            <a:ext cx="1397000" cy="1397000"/>
          </a:xfrm>
          <a:custGeom>
            <a:avLst/>
            <a:gdLst/>
            <a:ahLst/>
            <a:cxnLst/>
            <a:rect l="l" t="t" r="r" b="b"/>
            <a:pathLst>
              <a:path w="698500" h="698500">
                <a:moveTo>
                  <a:pt x="0" y="348995"/>
                </a:moveTo>
                <a:lnTo>
                  <a:pt x="3185" y="301630"/>
                </a:lnTo>
                <a:lnTo>
                  <a:pt x="12463" y="256204"/>
                </a:lnTo>
                <a:lnTo>
                  <a:pt x="27420" y="213133"/>
                </a:lnTo>
                <a:lnTo>
                  <a:pt x="47639" y="172832"/>
                </a:lnTo>
                <a:lnTo>
                  <a:pt x="72705" y="135717"/>
                </a:lnTo>
                <a:lnTo>
                  <a:pt x="102203" y="102203"/>
                </a:lnTo>
                <a:lnTo>
                  <a:pt x="135717" y="72705"/>
                </a:lnTo>
                <a:lnTo>
                  <a:pt x="172832" y="47639"/>
                </a:lnTo>
                <a:lnTo>
                  <a:pt x="213133" y="27420"/>
                </a:lnTo>
                <a:lnTo>
                  <a:pt x="256204" y="12463"/>
                </a:lnTo>
                <a:lnTo>
                  <a:pt x="301630" y="3185"/>
                </a:lnTo>
                <a:lnTo>
                  <a:pt x="348995" y="0"/>
                </a:lnTo>
                <a:lnTo>
                  <a:pt x="396361" y="3185"/>
                </a:lnTo>
                <a:lnTo>
                  <a:pt x="441787" y="12463"/>
                </a:lnTo>
                <a:lnTo>
                  <a:pt x="484858" y="27420"/>
                </a:lnTo>
                <a:lnTo>
                  <a:pt x="525159" y="47639"/>
                </a:lnTo>
                <a:lnTo>
                  <a:pt x="562274" y="72705"/>
                </a:lnTo>
                <a:lnTo>
                  <a:pt x="595788" y="102203"/>
                </a:lnTo>
                <a:lnTo>
                  <a:pt x="625286" y="135717"/>
                </a:lnTo>
                <a:lnTo>
                  <a:pt x="650352" y="172832"/>
                </a:lnTo>
                <a:lnTo>
                  <a:pt x="670571" y="213133"/>
                </a:lnTo>
                <a:lnTo>
                  <a:pt x="685528" y="256204"/>
                </a:lnTo>
                <a:lnTo>
                  <a:pt x="694806" y="301630"/>
                </a:lnTo>
                <a:lnTo>
                  <a:pt x="697991" y="348995"/>
                </a:lnTo>
                <a:lnTo>
                  <a:pt x="694806" y="396361"/>
                </a:lnTo>
                <a:lnTo>
                  <a:pt x="685528" y="441787"/>
                </a:lnTo>
                <a:lnTo>
                  <a:pt x="670571" y="484858"/>
                </a:lnTo>
                <a:lnTo>
                  <a:pt x="650352" y="525159"/>
                </a:lnTo>
                <a:lnTo>
                  <a:pt x="625286" y="562274"/>
                </a:lnTo>
                <a:lnTo>
                  <a:pt x="595788" y="595788"/>
                </a:lnTo>
                <a:lnTo>
                  <a:pt x="562274" y="625286"/>
                </a:lnTo>
                <a:lnTo>
                  <a:pt x="525159" y="650352"/>
                </a:lnTo>
                <a:lnTo>
                  <a:pt x="484858" y="670571"/>
                </a:lnTo>
                <a:lnTo>
                  <a:pt x="441787" y="685528"/>
                </a:lnTo>
                <a:lnTo>
                  <a:pt x="396361" y="694806"/>
                </a:lnTo>
                <a:lnTo>
                  <a:pt x="348995" y="697992"/>
                </a:lnTo>
                <a:lnTo>
                  <a:pt x="301630" y="694806"/>
                </a:lnTo>
                <a:lnTo>
                  <a:pt x="256204" y="685528"/>
                </a:lnTo>
                <a:lnTo>
                  <a:pt x="213133" y="670571"/>
                </a:lnTo>
                <a:lnTo>
                  <a:pt x="172832" y="650352"/>
                </a:lnTo>
                <a:lnTo>
                  <a:pt x="135717" y="625286"/>
                </a:lnTo>
                <a:lnTo>
                  <a:pt x="102203" y="595788"/>
                </a:lnTo>
                <a:lnTo>
                  <a:pt x="72705" y="562274"/>
                </a:lnTo>
                <a:lnTo>
                  <a:pt x="47639" y="525159"/>
                </a:lnTo>
                <a:lnTo>
                  <a:pt x="27420" y="484858"/>
                </a:lnTo>
                <a:lnTo>
                  <a:pt x="12463" y="441787"/>
                </a:lnTo>
                <a:lnTo>
                  <a:pt x="3185" y="396361"/>
                </a:lnTo>
                <a:lnTo>
                  <a:pt x="0" y="348995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502901" y="5684672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FFFFF"/>
                </a:solidFill>
                <a:cs typeface="Calibri"/>
              </a:rPr>
              <a:t>04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704076" y="6527292"/>
            <a:ext cx="1397000" cy="1397000"/>
          </a:xfrm>
          <a:custGeom>
            <a:avLst/>
            <a:gdLst/>
            <a:ahLst/>
            <a:cxnLst/>
            <a:rect l="l" t="t" r="r" b="b"/>
            <a:pathLst>
              <a:path w="698500" h="698500">
                <a:moveTo>
                  <a:pt x="0" y="348995"/>
                </a:moveTo>
                <a:lnTo>
                  <a:pt x="3185" y="301630"/>
                </a:lnTo>
                <a:lnTo>
                  <a:pt x="12463" y="256204"/>
                </a:lnTo>
                <a:lnTo>
                  <a:pt x="27420" y="213133"/>
                </a:lnTo>
                <a:lnTo>
                  <a:pt x="47639" y="172832"/>
                </a:lnTo>
                <a:lnTo>
                  <a:pt x="72705" y="135717"/>
                </a:lnTo>
                <a:lnTo>
                  <a:pt x="102203" y="102203"/>
                </a:lnTo>
                <a:lnTo>
                  <a:pt x="135717" y="72705"/>
                </a:lnTo>
                <a:lnTo>
                  <a:pt x="172832" y="47639"/>
                </a:lnTo>
                <a:lnTo>
                  <a:pt x="213133" y="27420"/>
                </a:lnTo>
                <a:lnTo>
                  <a:pt x="256204" y="12463"/>
                </a:lnTo>
                <a:lnTo>
                  <a:pt x="301630" y="3185"/>
                </a:lnTo>
                <a:lnTo>
                  <a:pt x="348996" y="0"/>
                </a:lnTo>
                <a:lnTo>
                  <a:pt x="396361" y="3185"/>
                </a:lnTo>
                <a:lnTo>
                  <a:pt x="441787" y="12463"/>
                </a:lnTo>
                <a:lnTo>
                  <a:pt x="484858" y="27420"/>
                </a:lnTo>
                <a:lnTo>
                  <a:pt x="525159" y="47639"/>
                </a:lnTo>
                <a:lnTo>
                  <a:pt x="562274" y="72705"/>
                </a:lnTo>
                <a:lnTo>
                  <a:pt x="595788" y="102203"/>
                </a:lnTo>
                <a:lnTo>
                  <a:pt x="625286" y="135717"/>
                </a:lnTo>
                <a:lnTo>
                  <a:pt x="650352" y="172832"/>
                </a:lnTo>
                <a:lnTo>
                  <a:pt x="670571" y="213133"/>
                </a:lnTo>
                <a:lnTo>
                  <a:pt x="685528" y="256204"/>
                </a:lnTo>
                <a:lnTo>
                  <a:pt x="694806" y="301630"/>
                </a:lnTo>
                <a:lnTo>
                  <a:pt x="697991" y="348995"/>
                </a:lnTo>
                <a:lnTo>
                  <a:pt x="694806" y="396361"/>
                </a:lnTo>
                <a:lnTo>
                  <a:pt x="685528" y="441787"/>
                </a:lnTo>
                <a:lnTo>
                  <a:pt x="670571" y="484858"/>
                </a:lnTo>
                <a:lnTo>
                  <a:pt x="650352" y="525159"/>
                </a:lnTo>
                <a:lnTo>
                  <a:pt x="625286" y="562274"/>
                </a:lnTo>
                <a:lnTo>
                  <a:pt x="595788" y="595788"/>
                </a:lnTo>
                <a:lnTo>
                  <a:pt x="562274" y="625286"/>
                </a:lnTo>
                <a:lnTo>
                  <a:pt x="525159" y="650352"/>
                </a:lnTo>
                <a:lnTo>
                  <a:pt x="484858" y="670571"/>
                </a:lnTo>
                <a:lnTo>
                  <a:pt x="441787" y="685528"/>
                </a:lnTo>
                <a:lnTo>
                  <a:pt x="396361" y="694806"/>
                </a:lnTo>
                <a:lnTo>
                  <a:pt x="348996" y="697991"/>
                </a:lnTo>
                <a:lnTo>
                  <a:pt x="301630" y="694806"/>
                </a:lnTo>
                <a:lnTo>
                  <a:pt x="256204" y="685528"/>
                </a:lnTo>
                <a:lnTo>
                  <a:pt x="213133" y="670571"/>
                </a:lnTo>
                <a:lnTo>
                  <a:pt x="172832" y="650352"/>
                </a:lnTo>
                <a:lnTo>
                  <a:pt x="135717" y="625286"/>
                </a:lnTo>
                <a:lnTo>
                  <a:pt x="102203" y="595788"/>
                </a:lnTo>
                <a:lnTo>
                  <a:pt x="72705" y="562274"/>
                </a:lnTo>
                <a:lnTo>
                  <a:pt x="47639" y="525159"/>
                </a:lnTo>
                <a:lnTo>
                  <a:pt x="27420" y="484858"/>
                </a:lnTo>
                <a:lnTo>
                  <a:pt x="12463" y="441787"/>
                </a:lnTo>
                <a:lnTo>
                  <a:pt x="3185" y="396361"/>
                </a:lnTo>
                <a:lnTo>
                  <a:pt x="0" y="348995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018528" y="6728458"/>
            <a:ext cx="7721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solidFill>
                  <a:srgbClr val="FFFFFF"/>
                </a:solidFill>
                <a:cs typeface="Calibri"/>
              </a:rPr>
              <a:t>05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0187940" y="7569706"/>
            <a:ext cx="1397000" cy="1399540"/>
          </a:xfrm>
          <a:custGeom>
            <a:avLst/>
            <a:gdLst/>
            <a:ahLst/>
            <a:cxnLst/>
            <a:rect l="l" t="t" r="r" b="b"/>
            <a:pathLst>
              <a:path w="698500" h="699770">
                <a:moveTo>
                  <a:pt x="0" y="349758"/>
                </a:moveTo>
                <a:lnTo>
                  <a:pt x="3185" y="302297"/>
                </a:lnTo>
                <a:lnTo>
                  <a:pt x="12463" y="256778"/>
                </a:lnTo>
                <a:lnTo>
                  <a:pt x="27420" y="213615"/>
                </a:lnTo>
                <a:lnTo>
                  <a:pt x="47639" y="173228"/>
                </a:lnTo>
                <a:lnTo>
                  <a:pt x="72705" y="136030"/>
                </a:lnTo>
                <a:lnTo>
                  <a:pt x="102203" y="102441"/>
                </a:lnTo>
                <a:lnTo>
                  <a:pt x="135717" y="72876"/>
                </a:lnTo>
                <a:lnTo>
                  <a:pt x="172832" y="47752"/>
                </a:lnTo>
                <a:lnTo>
                  <a:pt x="213133" y="27485"/>
                </a:lnTo>
                <a:lnTo>
                  <a:pt x="256204" y="12493"/>
                </a:lnTo>
                <a:lnTo>
                  <a:pt x="301630" y="3192"/>
                </a:lnTo>
                <a:lnTo>
                  <a:pt x="348995" y="0"/>
                </a:lnTo>
                <a:lnTo>
                  <a:pt x="396361" y="3192"/>
                </a:lnTo>
                <a:lnTo>
                  <a:pt x="441787" y="12493"/>
                </a:lnTo>
                <a:lnTo>
                  <a:pt x="484858" y="27485"/>
                </a:lnTo>
                <a:lnTo>
                  <a:pt x="525159" y="47752"/>
                </a:lnTo>
                <a:lnTo>
                  <a:pt x="562274" y="72876"/>
                </a:lnTo>
                <a:lnTo>
                  <a:pt x="595788" y="102441"/>
                </a:lnTo>
                <a:lnTo>
                  <a:pt x="625286" y="136030"/>
                </a:lnTo>
                <a:lnTo>
                  <a:pt x="650352" y="173228"/>
                </a:lnTo>
                <a:lnTo>
                  <a:pt x="670571" y="213615"/>
                </a:lnTo>
                <a:lnTo>
                  <a:pt x="685528" y="256778"/>
                </a:lnTo>
                <a:lnTo>
                  <a:pt x="694806" y="302297"/>
                </a:lnTo>
                <a:lnTo>
                  <a:pt x="697991" y="349758"/>
                </a:lnTo>
                <a:lnTo>
                  <a:pt x="694806" y="397218"/>
                </a:lnTo>
                <a:lnTo>
                  <a:pt x="685528" y="442737"/>
                </a:lnTo>
                <a:lnTo>
                  <a:pt x="670571" y="485900"/>
                </a:lnTo>
                <a:lnTo>
                  <a:pt x="650352" y="526288"/>
                </a:lnTo>
                <a:lnTo>
                  <a:pt x="625286" y="563485"/>
                </a:lnTo>
                <a:lnTo>
                  <a:pt x="595788" y="597074"/>
                </a:lnTo>
                <a:lnTo>
                  <a:pt x="562274" y="626639"/>
                </a:lnTo>
                <a:lnTo>
                  <a:pt x="525159" y="651764"/>
                </a:lnTo>
                <a:lnTo>
                  <a:pt x="484858" y="672030"/>
                </a:lnTo>
                <a:lnTo>
                  <a:pt x="441787" y="687022"/>
                </a:lnTo>
                <a:lnTo>
                  <a:pt x="396361" y="696323"/>
                </a:lnTo>
                <a:lnTo>
                  <a:pt x="348995" y="699516"/>
                </a:lnTo>
                <a:lnTo>
                  <a:pt x="301630" y="696323"/>
                </a:lnTo>
                <a:lnTo>
                  <a:pt x="256204" y="687022"/>
                </a:lnTo>
                <a:lnTo>
                  <a:pt x="213133" y="672030"/>
                </a:lnTo>
                <a:lnTo>
                  <a:pt x="172832" y="651764"/>
                </a:lnTo>
                <a:lnTo>
                  <a:pt x="135717" y="626639"/>
                </a:lnTo>
                <a:lnTo>
                  <a:pt x="102203" y="597074"/>
                </a:lnTo>
                <a:lnTo>
                  <a:pt x="72705" y="563485"/>
                </a:lnTo>
                <a:lnTo>
                  <a:pt x="47639" y="526288"/>
                </a:lnTo>
                <a:lnTo>
                  <a:pt x="27420" y="485900"/>
                </a:lnTo>
                <a:lnTo>
                  <a:pt x="12463" y="442737"/>
                </a:lnTo>
                <a:lnTo>
                  <a:pt x="3185" y="397218"/>
                </a:lnTo>
                <a:lnTo>
                  <a:pt x="0" y="349758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502901" y="7772602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FFFFF"/>
                </a:solidFill>
                <a:cs typeface="Calibri"/>
              </a:rPr>
              <a:t>06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3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28959" y="4035552"/>
            <a:ext cx="6379462" cy="4233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31483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Obje</a:t>
            </a:r>
            <a:r>
              <a:rPr sz="5600" dirty="0">
                <a:solidFill>
                  <a:srgbClr val="095A82"/>
                </a:solidFill>
              </a:rPr>
              <a:t>c</a:t>
            </a:r>
            <a:r>
              <a:rPr sz="5600" spc="-10" dirty="0">
                <a:solidFill>
                  <a:srgbClr val="095A82"/>
                </a:solidFill>
              </a:rPr>
              <a:t>tiv</a:t>
            </a:r>
            <a:r>
              <a:rPr sz="5600" spc="-40" dirty="0">
                <a:solidFill>
                  <a:srgbClr val="095A82"/>
                </a:solidFill>
              </a:rPr>
              <a:t>e</a:t>
            </a:r>
            <a:r>
              <a:rPr sz="5600" spc="-10" dirty="0">
                <a:solidFill>
                  <a:srgbClr val="095A82"/>
                </a:solidFill>
              </a:rPr>
              <a:t>s</a:t>
            </a:r>
            <a:endParaRPr sz="5600"/>
          </a:p>
        </p:txBody>
      </p:sp>
      <p:sp>
        <p:nvSpPr>
          <p:cNvPr id="7" name="object 7"/>
          <p:cNvSpPr txBox="1"/>
          <p:nvPr/>
        </p:nvSpPr>
        <p:spPr>
          <a:xfrm>
            <a:off x="933500" y="1873503"/>
            <a:ext cx="11330128" cy="3956211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dirty="0">
                <a:latin typeface="Arial Rounded MT Bold" panose="020F0704030504030204" pitchFamily="34" charset="0"/>
                <a:cs typeface="Calibri"/>
              </a:rPr>
              <a:t>After </a:t>
            </a:r>
            <a:r>
              <a:rPr sz="2800" spc="-10" dirty="0">
                <a:latin typeface="Arial Rounded MT Bold" panose="020F0704030504030204" pitchFamily="34" charset="0"/>
                <a:cs typeface="Calibri"/>
              </a:rPr>
              <a:t>completing this module,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you </a:t>
            </a:r>
            <a:r>
              <a:rPr sz="2800" spc="-10" dirty="0">
                <a:latin typeface="Arial Rounded MT Bold" panose="020F0704030504030204" pitchFamily="34" charset="0"/>
                <a:cs typeface="Calibri"/>
              </a:rPr>
              <a:t>should be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able</a:t>
            </a:r>
            <a:r>
              <a:rPr sz="2800" spc="50" dirty="0">
                <a:latin typeface="Arial Rounded MT Bold" panose="020F0704030504030204" pitchFamily="34" charset="0"/>
                <a:cs typeface="Calibri"/>
              </a:rPr>
              <a:t>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to:</a:t>
            </a:r>
          </a:p>
          <a:p>
            <a:pPr>
              <a:spcBef>
                <a:spcPts val="80"/>
              </a:spcBef>
            </a:pPr>
            <a:endParaRPr sz="2800" dirty="0">
              <a:latin typeface="Arial Rounded MT Bold" panose="020F0704030504030204" pitchFamily="34" charset="0"/>
              <a:cs typeface="Times New Roman"/>
            </a:endParaRPr>
          </a:p>
          <a:p>
            <a:pPr marL="711200" indent="-685800">
              <a:buClr>
                <a:srgbClr val="055180"/>
              </a:buClr>
              <a:buFont typeface="Wingdings"/>
              <a:buChar char=""/>
              <a:tabLst>
                <a:tab pos="709930" algn="l"/>
                <a:tab pos="711200" algn="l"/>
              </a:tabLst>
            </a:pPr>
            <a:r>
              <a:rPr sz="2800" spc="-10" dirty="0">
                <a:latin typeface="Arial Rounded MT Bold" panose="020F0704030504030204" pitchFamily="34" charset="0"/>
                <a:cs typeface="Calibri"/>
              </a:rPr>
              <a:t>Comprehend the </a:t>
            </a:r>
            <a:r>
              <a:rPr sz="28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Hyperledger</a:t>
            </a:r>
            <a:r>
              <a:rPr sz="2800" spc="8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sz="28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project</a:t>
            </a:r>
            <a:endParaRPr sz="2800" dirty="0">
              <a:solidFill>
                <a:srgbClr val="0070C0"/>
              </a:solidFill>
              <a:latin typeface="Arial Rounded MT Bold" panose="020F0704030504030204" pitchFamily="34" charset="0"/>
              <a:cs typeface="Calibri"/>
            </a:endParaRPr>
          </a:p>
          <a:p>
            <a:pPr>
              <a:spcBef>
                <a:spcPts val="80"/>
              </a:spcBef>
              <a:buClr>
                <a:srgbClr val="055180"/>
              </a:buClr>
              <a:buFont typeface="Wingdings"/>
              <a:buChar char=""/>
            </a:pPr>
            <a:endParaRPr sz="2800" dirty="0">
              <a:latin typeface="Arial Rounded MT Bold" panose="020F0704030504030204" pitchFamily="34" charset="0"/>
              <a:cs typeface="Times New Roman"/>
            </a:endParaRPr>
          </a:p>
          <a:p>
            <a:pPr marL="711200" indent="-685800">
              <a:buClr>
                <a:srgbClr val="055180"/>
              </a:buClr>
              <a:buFont typeface="Wingdings"/>
              <a:buChar char=""/>
              <a:tabLst>
                <a:tab pos="709930" algn="l"/>
                <a:tab pos="711200" algn="l"/>
              </a:tabLst>
            </a:pPr>
            <a:r>
              <a:rPr sz="2800" spc="-10" dirty="0">
                <a:latin typeface="Arial Rounded MT Bold" panose="020F0704030504030204" pitchFamily="34" charset="0"/>
                <a:cs typeface="Calibri"/>
              </a:rPr>
              <a:t>Infer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the </a:t>
            </a:r>
            <a:r>
              <a:rPr sz="280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Hyperledger</a:t>
            </a:r>
            <a:r>
              <a:rPr sz="2800" spc="3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sz="280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architecture</a:t>
            </a:r>
          </a:p>
          <a:p>
            <a:pPr>
              <a:spcBef>
                <a:spcPts val="110"/>
              </a:spcBef>
              <a:buClr>
                <a:srgbClr val="055180"/>
              </a:buClr>
              <a:buFont typeface="Wingdings"/>
              <a:buChar char=""/>
            </a:pPr>
            <a:endParaRPr sz="2800" dirty="0">
              <a:latin typeface="Arial Rounded MT Bold" panose="020F0704030504030204" pitchFamily="34" charset="0"/>
              <a:cs typeface="Times New Roman"/>
            </a:endParaRPr>
          </a:p>
          <a:p>
            <a:pPr marL="711200" indent="-685800">
              <a:buClr>
                <a:srgbClr val="055180"/>
              </a:buClr>
              <a:buFont typeface="Wingdings"/>
              <a:buChar char=""/>
              <a:tabLst>
                <a:tab pos="709930" algn="l"/>
                <a:tab pos="711200" algn="l"/>
              </a:tabLst>
            </a:pPr>
            <a:r>
              <a:rPr sz="2800" dirty="0">
                <a:latin typeface="Arial Rounded MT Bold" panose="020F0704030504030204" pitchFamily="34" charset="0"/>
                <a:cs typeface="Calibri"/>
              </a:rPr>
              <a:t>Explore the </a:t>
            </a:r>
            <a:r>
              <a:rPr sz="280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consensus </a:t>
            </a:r>
            <a:r>
              <a:rPr sz="28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mechanism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in</a:t>
            </a:r>
            <a:r>
              <a:rPr sz="2800" spc="-20" dirty="0">
                <a:latin typeface="Arial Rounded MT Bold" panose="020F0704030504030204" pitchFamily="34" charset="0"/>
                <a:cs typeface="Calibri"/>
              </a:rPr>
              <a:t> </a:t>
            </a:r>
            <a:r>
              <a:rPr sz="2800" spc="-10" dirty="0">
                <a:latin typeface="Arial Rounded MT Bold" panose="020F0704030504030204" pitchFamily="34" charset="0"/>
                <a:cs typeface="Calibri"/>
              </a:rPr>
              <a:t>Hyperledger</a:t>
            </a:r>
            <a:endParaRPr sz="2800" dirty="0">
              <a:latin typeface="Arial Rounded MT Bold" panose="020F0704030504030204" pitchFamily="34" charset="0"/>
              <a:cs typeface="Calibri"/>
            </a:endParaRPr>
          </a:p>
          <a:p>
            <a:pPr>
              <a:spcBef>
                <a:spcPts val="90"/>
              </a:spcBef>
              <a:buClr>
                <a:srgbClr val="055180"/>
              </a:buClr>
              <a:buFont typeface="Wingdings"/>
              <a:buChar char=""/>
            </a:pPr>
            <a:endParaRPr sz="2800" dirty="0">
              <a:latin typeface="Arial Rounded MT Bold" panose="020F0704030504030204" pitchFamily="34" charset="0"/>
              <a:cs typeface="Times New Roman"/>
            </a:endParaRPr>
          </a:p>
          <a:p>
            <a:pPr marL="711200" indent="-685800">
              <a:buClr>
                <a:srgbClr val="055180"/>
              </a:buClr>
              <a:buFont typeface="Wingdings"/>
              <a:buChar char=""/>
              <a:tabLst>
                <a:tab pos="709930" algn="l"/>
                <a:tab pos="711200" algn="l"/>
              </a:tabLst>
            </a:pPr>
            <a:r>
              <a:rPr sz="2800" spc="-10" dirty="0">
                <a:latin typeface="Arial Rounded MT Bold" panose="020F0704030504030204" pitchFamily="34" charset="0"/>
                <a:cs typeface="Calibri"/>
              </a:rPr>
              <a:t>Landscape </a:t>
            </a:r>
            <a:r>
              <a:rPr sz="2800" dirty="0">
                <a:latin typeface="Arial Rounded MT Bold" panose="020F0704030504030204" pitchFamily="34" charset="0"/>
                <a:cs typeface="Calibri"/>
              </a:rPr>
              <a:t>- </a:t>
            </a:r>
            <a:r>
              <a:rPr sz="2800" spc="-10" dirty="0">
                <a:latin typeface="Arial Rounded MT Bold" panose="020F0704030504030204" pitchFamily="34" charset="0"/>
                <a:cs typeface="Calibri"/>
              </a:rPr>
              <a:t>Four major </a:t>
            </a:r>
            <a:r>
              <a:rPr sz="2800" spc="-1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Hyperledger </a:t>
            </a:r>
            <a:r>
              <a:rPr sz="2800" dirty="0">
                <a:solidFill>
                  <a:srgbClr val="0070C0"/>
                </a:solidFill>
                <a:latin typeface="Arial Rounded MT Bold" panose="020F0704030504030204" pitchFamily="34" charset="0"/>
                <a:cs typeface="Calibri"/>
              </a:rPr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127741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57518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How Fabric</a:t>
            </a:r>
            <a:r>
              <a:rPr sz="5600" spc="-3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Works?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4680202" y="2322577"/>
            <a:ext cx="9880600" cy="6812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57531" y="1837435"/>
            <a:ext cx="471297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9CB955"/>
                </a:solidFill>
                <a:cs typeface="Calibri"/>
              </a:rPr>
              <a:t>Relies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on a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smart contract </a:t>
            </a:r>
            <a:r>
              <a:rPr sz="2400" b="1" spc="-30" dirty="0">
                <a:solidFill>
                  <a:srgbClr val="9CB955"/>
                </a:solidFill>
                <a:cs typeface="Calibri"/>
              </a:rPr>
              <a:t>system 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(Chaincode), which </a:t>
            </a:r>
            <a:r>
              <a:rPr sz="2400" b="1" spc="-20" dirty="0">
                <a:solidFill>
                  <a:srgbClr val="9CB955"/>
                </a:solidFill>
                <a:cs typeface="Calibri"/>
              </a:rPr>
              <a:t>every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peer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of the 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networks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runs in </a:t>
            </a:r>
            <a:r>
              <a:rPr sz="2400" b="1" spc="-20" dirty="0">
                <a:solidFill>
                  <a:srgbClr val="9CB955"/>
                </a:solidFill>
                <a:cs typeface="Calibri"/>
              </a:rPr>
              <a:t>Docker</a:t>
            </a:r>
            <a:r>
              <a:rPr sz="2400" b="1" spc="-100" dirty="0">
                <a:solidFill>
                  <a:srgbClr val="9CB95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containers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05282" y="3400043"/>
            <a:ext cx="4011928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dirty="0">
                <a:solidFill>
                  <a:srgbClr val="16A995"/>
                </a:solidFill>
                <a:cs typeface="Calibri"/>
              </a:rPr>
              <a:t>The </a:t>
            </a:r>
            <a:r>
              <a:rPr sz="2400" b="1" spc="-20" dirty="0">
                <a:solidFill>
                  <a:srgbClr val="16A995"/>
                </a:solidFill>
                <a:cs typeface="Calibri"/>
              </a:rPr>
              <a:t>events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are structured as  transactions and shared</a:t>
            </a:r>
            <a:r>
              <a:rPr sz="2400" b="1" spc="-90" dirty="0">
                <a:solidFill>
                  <a:srgbClr val="16A99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among  </a:t>
            </a:r>
            <a:r>
              <a:rPr sz="2400" b="1" dirty="0">
                <a:solidFill>
                  <a:srgbClr val="16A995"/>
                </a:solidFill>
                <a:cs typeface="Calibri"/>
              </a:rPr>
              <a:t>the </a:t>
            </a:r>
            <a:r>
              <a:rPr sz="2400" b="1" spc="-20" dirty="0">
                <a:solidFill>
                  <a:srgbClr val="16A995"/>
                </a:solidFill>
                <a:cs typeface="Calibri"/>
              </a:rPr>
              <a:t>different</a:t>
            </a:r>
            <a:r>
              <a:rPr sz="2400" b="1" spc="-70" dirty="0">
                <a:solidFill>
                  <a:srgbClr val="16A99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participants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20746" y="5455565"/>
            <a:ext cx="261874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dirty="0">
                <a:solidFill>
                  <a:srgbClr val="AFC3C7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transactions</a:t>
            </a:r>
            <a:r>
              <a:rPr sz="2400" b="1" spc="-140" dirty="0">
                <a:solidFill>
                  <a:srgbClr val="AFC3C7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AFC3C7"/>
                </a:solidFill>
                <a:cs typeface="Calibri"/>
              </a:rPr>
              <a:t>are  executed 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without a 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cryptocurrency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2994" y="2428241"/>
            <a:ext cx="468884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indent="792480" algn="r">
              <a:spcBef>
                <a:spcPts val="200"/>
              </a:spcBef>
            </a:pPr>
            <a:r>
              <a:rPr sz="2400" b="1" spc="-20" dirty="0">
                <a:solidFill>
                  <a:srgbClr val="0D80B8"/>
                </a:solidFill>
                <a:cs typeface="Calibri"/>
              </a:rPr>
              <a:t>Fabric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issues</a:t>
            </a:r>
            <a:r>
              <a:rPr sz="2400" b="1" spc="-5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transactions</a:t>
            </a:r>
            <a:r>
              <a:rPr sz="2400" b="1" spc="-7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with 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derived certificates</a:t>
            </a:r>
            <a:r>
              <a:rPr sz="2400" b="1" spc="-19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that</a:t>
            </a:r>
            <a:r>
              <a:rPr sz="2400" b="1" spc="-6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are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unlinkable to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the owning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 participant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326" y="5422647"/>
            <a:ext cx="3799840" cy="150297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1920">
              <a:spcBef>
                <a:spcPts val="200"/>
              </a:spcBef>
            </a:pPr>
            <a:r>
              <a:rPr sz="2400" b="1" dirty="0">
                <a:solidFill>
                  <a:srgbClr val="F19C13"/>
                </a:solidFill>
                <a:cs typeface="Calibri"/>
              </a:rPr>
              <a:t>All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participants must</a:t>
            </a:r>
            <a:r>
              <a:rPr sz="2400" b="1" spc="-10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F19C13"/>
                </a:solidFill>
                <a:cs typeface="Calibri"/>
              </a:rPr>
              <a:t>register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 marR="10160" indent="1332230" algn="r"/>
            <a:r>
              <a:rPr sz="2400" b="1" spc="-10" dirty="0">
                <a:solidFill>
                  <a:srgbClr val="F19C13"/>
                </a:solidFill>
                <a:cs typeface="Calibri"/>
              </a:rPr>
              <a:t>proof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of</a:t>
            </a:r>
            <a:r>
              <a:rPr sz="2400" b="1" spc="-9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identity</a:t>
            </a:r>
            <a:r>
              <a:rPr sz="2400" b="1" spc="-5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to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membership services</a:t>
            </a:r>
            <a:r>
              <a:rPr sz="2400" b="1" spc="-6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in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 order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to </a:t>
            </a:r>
            <a:r>
              <a:rPr sz="2400" b="1" spc="-30" dirty="0">
                <a:solidFill>
                  <a:srgbClr val="F19C13"/>
                </a:solidFill>
                <a:cs typeface="Calibri"/>
              </a:rPr>
              <a:t>gain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access to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the</a:t>
            </a:r>
            <a:r>
              <a:rPr sz="2400" b="1" spc="-5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30" dirty="0">
                <a:solidFill>
                  <a:srgbClr val="F19C13"/>
                </a:solidFill>
                <a:cs typeface="Calibri"/>
              </a:rPr>
              <a:t>system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78794" y="8393177"/>
            <a:ext cx="46558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dirty="0">
                <a:solidFill>
                  <a:srgbClr val="095A82"/>
                </a:solidFill>
                <a:cs typeface="Calibri"/>
              </a:rPr>
              <a:t>All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transactions are secured, 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private, 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and confidential. 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Fabric can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only be 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updated by consensus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of the</a:t>
            </a:r>
            <a:r>
              <a:rPr sz="2400" b="1" spc="-7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peers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1555" y="8218221"/>
            <a:ext cx="491363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dirty="0">
                <a:solidFill>
                  <a:srgbClr val="0D80B8"/>
                </a:solidFill>
                <a:cs typeface="Calibri"/>
              </a:rPr>
              <a:t>The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content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of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each transaction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is 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encrypted to ensure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only the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intended  participants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can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see the</a:t>
            </a:r>
            <a:r>
              <a:rPr sz="2400" b="1" spc="-5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content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146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44221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Sawtooth</a:t>
            </a:r>
            <a:r>
              <a:rPr sz="5600" spc="-7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Lake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8010142" y="7528558"/>
            <a:ext cx="1066824" cy="1066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62542" y="7680958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192786" y="0"/>
                </a:moveTo>
                <a:lnTo>
                  <a:pt x="148596" y="5091"/>
                </a:lnTo>
                <a:lnTo>
                  <a:pt x="108024" y="19594"/>
                </a:lnTo>
                <a:lnTo>
                  <a:pt x="72227" y="42351"/>
                </a:lnTo>
                <a:lnTo>
                  <a:pt x="42367" y="72206"/>
                </a:lnTo>
                <a:lnTo>
                  <a:pt x="19603" y="108001"/>
                </a:lnTo>
                <a:lnTo>
                  <a:pt x="5094" y="148580"/>
                </a:lnTo>
                <a:lnTo>
                  <a:pt x="0" y="192786"/>
                </a:lnTo>
                <a:lnTo>
                  <a:pt x="5094" y="236991"/>
                </a:lnTo>
                <a:lnTo>
                  <a:pt x="19603" y="277570"/>
                </a:lnTo>
                <a:lnTo>
                  <a:pt x="42367" y="313365"/>
                </a:lnTo>
                <a:lnTo>
                  <a:pt x="72227" y="343220"/>
                </a:lnTo>
                <a:lnTo>
                  <a:pt x="108024" y="365977"/>
                </a:lnTo>
                <a:lnTo>
                  <a:pt x="148596" y="380480"/>
                </a:lnTo>
                <a:lnTo>
                  <a:pt x="192786" y="385572"/>
                </a:lnTo>
                <a:lnTo>
                  <a:pt x="236975" y="380480"/>
                </a:lnTo>
                <a:lnTo>
                  <a:pt x="277547" y="365977"/>
                </a:lnTo>
                <a:lnTo>
                  <a:pt x="313344" y="343220"/>
                </a:lnTo>
                <a:lnTo>
                  <a:pt x="343204" y="313365"/>
                </a:lnTo>
                <a:lnTo>
                  <a:pt x="365968" y="277570"/>
                </a:lnTo>
                <a:lnTo>
                  <a:pt x="380477" y="236991"/>
                </a:lnTo>
                <a:lnTo>
                  <a:pt x="385572" y="192786"/>
                </a:lnTo>
                <a:lnTo>
                  <a:pt x="380477" y="148580"/>
                </a:lnTo>
                <a:lnTo>
                  <a:pt x="365968" y="108001"/>
                </a:lnTo>
                <a:lnTo>
                  <a:pt x="343204" y="72206"/>
                </a:lnTo>
                <a:lnTo>
                  <a:pt x="313344" y="42351"/>
                </a:lnTo>
                <a:lnTo>
                  <a:pt x="277547" y="19594"/>
                </a:lnTo>
                <a:lnTo>
                  <a:pt x="236975" y="5091"/>
                </a:lnTo>
                <a:lnTo>
                  <a:pt x="19278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62542" y="7680958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386079" h="386079">
                <a:moveTo>
                  <a:pt x="0" y="192786"/>
                </a:moveTo>
                <a:lnTo>
                  <a:pt x="5094" y="148580"/>
                </a:lnTo>
                <a:lnTo>
                  <a:pt x="19603" y="108001"/>
                </a:lnTo>
                <a:lnTo>
                  <a:pt x="42367" y="72206"/>
                </a:lnTo>
                <a:lnTo>
                  <a:pt x="72227" y="42351"/>
                </a:lnTo>
                <a:lnTo>
                  <a:pt x="108024" y="19594"/>
                </a:lnTo>
                <a:lnTo>
                  <a:pt x="148596" y="5091"/>
                </a:lnTo>
                <a:lnTo>
                  <a:pt x="192786" y="0"/>
                </a:lnTo>
                <a:lnTo>
                  <a:pt x="236975" y="5091"/>
                </a:lnTo>
                <a:lnTo>
                  <a:pt x="277547" y="19594"/>
                </a:lnTo>
                <a:lnTo>
                  <a:pt x="313344" y="42351"/>
                </a:lnTo>
                <a:lnTo>
                  <a:pt x="343204" y="72206"/>
                </a:lnTo>
                <a:lnTo>
                  <a:pt x="365968" y="108001"/>
                </a:lnTo>
                <a:lnTo>
                  <a:pt x="380477" y="148580"/>
                </a:lnTo>
                <a:lnTo>
                  <a:pt x="385572" y="192786"/>
                </a:lnTo>
                <a:lnTo>
                  <a:pt x="380477" y="236991"/>
                </a:lnTo>
                <a:lnTo>
                  <a:pt x="365968" y="277570"/>
                </a:lnTo>
                <a:lnTo>
                  <a:pt x="343204" y="313365"/>
                </a:lnTo>
                <a:lnTo>
                  <a:pt x="313344" y="343220"/>
                </a:lnTo>
                <a:lnTo>
                  <a:pt x="277547" y="365977"/>
                </a:lnTo>
                <a:lnTo>
                  <a:pt x="236975" y="380480"/>
                </a:lnTo>
                <a:lnTo>
                  <a:pt x="192786" y="385572"/>
                </a:lnTo>
                <a:lnTo>
                  <a:pt x="148596" y="380480"/>
                </a:lnTo>
                <a:lnTo>
                  <a:pt x="108024" y="365977"/>
                </a:lnTo>
                <a:lnTo>
                  <a:pt x="72227" y="343220"/>
                </a:lnTo>
                <a:lnTo>
                  <a:pt x="42367" y="313365"/>
                </a:lnTo>
                <a:lnTo>
                  <a:pt x="19603" y="277570"/>
                </a:lnTo>
                <a:lnTo>
                  <a:pt x="5094" y="236991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3138" y="7804910"/>
            <a:ext cx="41148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spc="-10" dirty="0">
                <a:solidFill>
                  <a:srgbClr val="FFFFFF"/>
                </a:solidFill>
                <a:cs typeface="Calibri"/>
              </a:rPr>
              <a:t>04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26223" y="5876518"/>
            <a:ext cx="1063802" cy="106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78623" y="6028944"/>
            <a:ext cx="768350" cy="772160"/>
          </a:xfrm>
          <a:custGeom>
            <a:avLst/>
            <a:gdLst/>
            <a:ahLst/>
            <a:cxnLst/>
            <a:rect l="l" t="t" r="r" b="b"/>
            <a:pathLst>
              <a:path w="384175" h="386079">
                <a:moveTo>
                  <a:pt x="192024" y="0"/>
                </a:moveTo>
                <a:lnTo>
                  <a:pt x="147996" y="5094"/>
                </a:lnTo>
                <a:lnTo>
                  <a:pt x="107579" y="19603"/>
                </a:lnTo>
                <a:lnTo>
                  <a:pt x="71925" y="42367"/>
                </a:lnTo>
                <a:lnTo>
                  <a:pt x="42187" y="72227"/>
                </a:lnTo>
                <a:lnTo>
                  <a:pt x="19518" y="108024"/>
                </a:lnTo>
                <a:lnTo>
                  <a:pt x="5071" y="148596"/>
                </a:lnTo>
                <a:lnTo>
                  <a:pt x="0" y="192785"/>
                </a:lnTo>
                <a:lnTo>
                  <a:pt x="5071" y="236975"/>
                </a:lnTo>
                <a:lnTo>
                  <a:pt x="19518" y="277547"/>
                </a:lnTo>
                <a:lnTo>
                  <a:pt x="42187" y="313344"/>
                </a:lnTo>
                <a:lnTo>
                  <a:pt x="71925" y="343204"/>
                </a:lnTo>
                <a:lnTo>
                  <a:pt x="107579" y="365968"/>
                </a:lnTo>
                <a:lnTo>
                  <a:pt x="147996" y="380477"/>
                </a:lnTo>
                <a:lnTo>
                  <a:pt x="192024" y="385571"/>
                </a:lnTo>
                <a:lnTo>
                  <a:pt x="236051" y="380477"/>
                </a:lnTo>
                <a:lnTo>
                  <a:pt x="276468" y="365968"/>
                </a:lnTo>
                <a:lnTo>
                  <a:pt x="312122" y="343204"/>
                </a:lnTo>
                <a:lnTo>
                  <a:pt x="341860" y="313344"/>
                </a:lnTo>
                <a:lnTo>
                  <a:pt x="364529" y="277547"/>
                </a:lnTo>
                <a:lnTo>
                  <a:pt x="378976" y="236975"/>
                </a:lnTo>
                <a:lnTo>
                  <a:pt x="384048" y="192785"/>
                </a:lnTo>
                <a:lnTo>
                  <a:pt x="378976" y="148596"/>
                </a:lnTo>
                <a:lnTo>
                  <a:pt x="364529" y="108024"/>
                </a:lnTo>
                <a:lnTo>
                  <a:pt x="341860" y="72227"/>
                </a:lnTo>
                <a:lnTo>
                  <a:pt x="312122" y="42367"/>
                </a:lnTo>
                <a:lnTo>
                  <a:pt x="276468" y="19603"/>
                </a:lnTo>
                <a:lnTo>
                  <a:pt x="236051" y="5094"/>
                </a:lnTo>
                <a:lnTo>
                  <a:pt x="19202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78623" y="6028944"/>
            <a:ext cx="768350" cy="772160"/>
          </a:xfrm>
          <a:custGeom>
            <a:avLst/>
            <a:gdLst/>
            <a:ahLst/>
            <a:cxnLst/>
            <a:rect l="l" t="t" r="r" b="b"/>
            <a:pathLst>
              <a:path w="384175" h="386079">
                <a:moveTo>
                  <a:pt x="0" y="192785"/>
                </a:moveTo>
                <a:lnTo>
                  <a:pt x="5071" y="148596"/>
                </a:lnTo>
                <a:lnTo>
                  <a:pt x="19518" y="108024"/>
                </a:lnTo>
                <a:lnTo>
                  <a:pt x="42187" y="72227"/>
                </a:lnTo>
                <a:lnTo>
                  <a:pt x="71925" y="42367"/>
                </a:lnTo>
                <a:lnTo>
                  <a:pt x="107579" y="19603"/>
                </a:lnTo>
                <a:lnTo>
                  <a:pt x="147996" y="5094"/>
                </a:lnTo>
                <a:lnTo>
                  <a:pt x="192024" y="0"/>
                </a:lnTo>
                <a:lnTo>
                  <a:pt x="236051" y="5094"/>
                </a:lnTo>
                <a:lnTo>
                  <a:pt x="276468" y="19603"/>
                </a:lnTo>
                <a:lnTo>
                  <a:pt x="312122" y="42367"/>
                </a:lnTo>
                <a:lnTo>
                  <a:pt x="341860" y="72227"/>
                </a:lnTo>
                <a:lnTo>
                  <a:pt x="364529" y="108024"/>
                </a:lnTo>
                <a:lnTo>
                  <a:pt x="378976" y="148596"/>
                </a:lnTo>
                <a:lnTo>
                  <a:pt x="384048" y="192785"/>
                </a:lnTo>
                <a:lnTo>
                  <a:pt x="378976" y="236975"/>
                </a:lnTo>
                <a:lnTo>
                  <a:pt x="364529" y="277547"/>
                </a:lnTo>
                <a:lnTo>
                  <a:pt x="341860" y="313344"/>
                </a:lnTo>
                <a:lnTo>
                  <a:pt x="312122" y="343204"/>
                </a:lnTo>
                <a:lnTo>
                  <a:pt x="276468" y="365968"/>
                </a:lnTo>
                <a:lnTo>
                  <a:pt x="236051" y="380477"/>
                </a:lnTo>
                <a:lnTo>
                  <a:pt x="192024" y="385571"/>
                </a:lnTo>
                <a:lnTo>
                  <a:pt x="147996" y="380477"/>
                </a:lnTo>
                <a:lnTo>
                  <a:pt x="107579" y="365968"/>
                </a:lnTo>
                <a:lnTo>
                  <a:pt x="71925" y="343204"/>
                </a:lnTo>
                <a:lnTo>
                  <a:pt x="42187" y="313344"/>
                </a:lnTo>
                <a:lnTo>
                  <a:pt x="19518" y="277547"/>
                </a:lnTo>
                <a:lnTo>
                  <a:pt x="5071" y="236975"/>
                </a:lnTo>
                <a:lnTo>
                  <a:pt x="0" y="19278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57440" y="6152896"/>
            <a:ext cx="41148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spc="-10" dirty="0">
                <a:solidFill>
                  <a:srgbClr val="FFFFFF"/>
                </a:solidFill>
                <a:cs typeface="Calibri"/>
              </a:rPr>
              <a:t>03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07094" y="4297629"/>
            <a:ext cx="1066824" cy="1063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59494" y="4450079"/>
            <a:ext cx="772160" cy="768350"/>
          </a:xfrm>
          <a:custGeom>
            <a:avLst/>
            <a:gdLst/>
            <a:ahLst/>
            <a:cxnLst/>
            <a:rect l="l" t="t" r="r" b="b"/>
            <a:pathLst>
              <a:path w="386079" h="384175">
                <a:moveTo>
                  <a:pt x="192786" y="0"/>
                </a:moveTo>
                <a:lnTo>
                  <a:pt x="148596" y="5071"/>
                </a:lnTo>
                <a:lnTo>
                  <a:pt x="108024" y="19518"/>
                </a:lnTo>
                <a:lnTo>
                  <a:pt x="72227" y="42187"/>
                </a:lnTo>
                <a:lnTo>
                  <a:pt x="42367" y="71925"/>
                </a:lnTo>
                <a:lnTo>
                  <a:pt x="19603" y="107579"/>
                </a:lnTo>
                <a:lnTo>
                  <a:pt x="5094" y="147996"/>
                </a:lnTo>
                <a:lnTo>
                  <a:pt x="0" y="192024"/>
                </a:lnTo>
                <a:lnTo>
                  <a:pt x="5094" y="236051"/>
                </a:lnTo>
                <a:lnTo>
                  <a:pt x="19603" y="276468"/>
                </a:lnTo>
                <a:lnTo>
                  <a:pt x="42367" y="312122"/>
                </a:lnTo>
                <a:lnTo>
                  <a:pt x="72227" y="341860"/>
                </a:lnTo>
                <a:lnTo>
                  <a:pt x="108024" y="364529"/>
                </a:lnTo>
                <a:lnTo>
                  <a:pt x="148596" y="378976"/>
                </a:lnTo>
                <a:lnTo>
                  <a:pt x="192786" y="384048"/>
                </a:lnTo>
                <a:lnTo>
                  <a:pt x="236975" y="378976"/>
                </a:lnTo>
                <a:lnTo>
                  <a:pt x="277547" y="364529"/>
                </a:lnTo>
                <a:lnTo>
                  <a:pt x="313344" y="341860"/>
                </a:lnTo>
                <a:lnTo>
                  <a:pt x="343204" y="312122"/>
                </a:lnTo>
                <a:lnTo>
                  <a:pt x="365968" y="276468"/>
                </a:lnTo>
                <a:lnTo>
                  <a:pt x="380477" y="236051"/>
                </a:lnTo>
                <a:lnTo>
                  <a:pt x="385572" y="192024"/>
                </a:lnTo>
                <a:lnTo>
                  <a:pt x="380477" y="147996"/>
                </a:lnTo>
                <a:lnTo>
                  <a:pt x="365968" y="107579"/>
                </a:lnTo>
                <a:lnTo>
                  <a:pt x="343204" y="71925"/>
                </a:lnTo>
                <a:lnTo>
                  <a:pt x="313344" y="42187"/>
                </a:lnTo>
                <a:lnTo>
                  <a:pt x="277547" y="19518"/>
                </a:lnTo>
                <a:lnTo>
                  <a:pt x="236975" y="5071"/>
                </a:lnTo>
                <a:lnTo>
                  <a:pt x="192786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59494" y="4450079"/>
            <a:ext cx="772160" cy="768350"/>
          </a:xfrm>
          <a:custGeom>
            <a:avLst/>
            <a:gdLst/>
            <a:ahLst/>
            <a:cxnLst/>
            <a:rect l="l" t="t" r="r" b="b"/>
            <a:pathLst>
              <a:path w="386079" h="384175">
                <a:moveTo>
                  <a:pt x="0" y="192024"/>
                </a:moveTo>
                <a:lnTo>
                  <a:pt x="5094" y="147996"/>
                </a:lnTo>
                <a:lnTo>
                  <a:pt x="19603" y="107579"/>
                </a:lnTo>
                <a:lnTo>
                  <a:pt x="42367" y="71925"/>
                </a:lnTo>
                <a:lnTo>
                  <a:pt x="72227" y="42187"/>
                </a:lnTo>
                <a:lnTo>
                  <a:pt x="108024" y="19518"/>
                </a:lnTo>
                <a:lnTo>
                  <a:pt x="148596" y="5071"/>
                </a:lnTo>
                <a:lnTo>
                  <a:pt x="192786" y="0"/>
                </a:lnTo>
                <a:lnTo>
                  <a:pt x="236975" y="5071"/>
                </a:lnTo>
                <a:lnTo>
                  <a:pt x="277547" y="19518"/>
                </a:lnTo>
                <a:lnTo>
                  <a:pt x="313344" y="42187"/>
                </a:lnTo>
                <a:lnTo>
                  <a:pt x="343204" y="71925"/>
                </a:lnTo>
                <a:lnTo>
                  <a:pt x="365968" y="107579"/>
                </a:lnTo>
                <a:lnTo>
                  <a:pt x="380477" y="147996"/>
                </a:lnTo>
                <a:lnTo>
                  <a:pt x="385572" y="192024"/>
                </a:lnTo>
                <a:lnTo>
                  <a:pt x="380477" y="236051"/>
                </a:lnTo>
                <a:lnTo>
                  <a:pt x="365968" y="276468"/>
                </a:lnTo>
                <a:lnTo>
                  <a:pt x="343204" y="312122"/>
                </a:lnTo>
                <a:lnTo>
                  <a:pt x="313344" y="341860"/>
                </a:lnTo>
                <a:lnTo>
                  <a:pt x="277547" y="364529"/>
                </a:lnTo>
                <a:lnTo>
                  <a:pt x="236975" y="378976"/>
                </a:lnTo>
                <a:lnTo>
                  <a:pt x="192786" y="384048"/>
                </a:lnTo>
                <a:lnTo>
                  <a:pt x="148596" y="378976"/>
                </a:lnTo>
                <a:lnTo>
                  <a:pt x="108024" y="364529"/>
                </a:lnTo>
                <a:lnTo>
                  <a:pt x="72227" y="341860"/>
                </a:lnTo>
                <a:lnTo>
                  <a:pt x="42367" y="312122"/>
                </a:lnTo>
                <a:lnTo>
                  <a:pt x="19603" y="276468"/>
                </a:lnTo>
                <a:lnTo>
                  <a:pt x="5094" y="236051"/>
                </a:lnTo>
                <a:lnTo>
                  <a:pt x="0" y="19202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0090" y="4572762"/>
            <a:ext cx="41148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spc="-10" dirty="0">
                <a:solidFill>
                  <a:srgbClr val="FFFFFF"/>
                </a:solidFill>
                <a:cs typeface="Calibri"/>
              </a:rPr>
              <a:t>02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23177" y="2651734"/>
            <a:ext cx="1063802" cy="106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75577" y="2804160"/>
            <a:ext cx="768350" cy="772160"/>
          </a:xfrm>
          <a:custGeom>
            <a:avLst/>
            <a:gdLst/>
            <a:ahLst/>
            <a:cxnLst/>
            <a:rect l="l" t="t" r="r" b="b"/>
            <a:pathLst>
              <a:path w="384175" h="386080">
                <a:moveTo>
                  <a:pt x="192024" y="0"/>
                </a:moveTo>
                <a:lnTo>
                  <a:pt x="147996" y="5094"/>
                </a:lnTo>
                <a:lnTo>
                  <a:pt x="107579" y="19603"/>
                </a:lnTo>
                <a:lnTo>
                  <a:pt x="71925" y="42367"/>
                </a:lnTo>
                <a:lnTo>
                  <a:pt x="42187" y="72227"/>
                </a:lnTo>
                <a:lnTo>
                  <a:pt x="19518" y="108024"/>
                </a:lnTo>
                <a:lnTo>
                  <a:pt x="5071" y="148596"/>
                </a:lnTo>
                <a:lnTo>
                  <a:pt x="0" y="192786"/>
                </a:lnTo>
                <a:lnTo>
                  <a:pt x="5071" y="236975"/>
                </a:lnTo>
                <a:lnTo>
                  <a:pt x="19518" y="277547"/>
                </a:lnTo>
                <a:lnTo>
                  <a:pt x="42187" y="313344"/>
                </a:lnTo>
                <a:lnTo>
                  <a:pt x="71925" y="343204"/>
                </a:lnTo>
                <a:lnTo>
                  <a:pt x="107579" y="365968"/>
                </a:lnTo>
                <a:lnTo>
                  <a:pt x="147996" y="380477"/>
                </a:lnTo>
                <a:lnTo>
                  <a:pt x="192024" y="385572"/>
                </a:lnTo>
                <a:lnTo>
                  <a:pt x="236051" y="380477"/>
                </a:lnTo>
                <a:lnTo>
                  <a:pt x="276468" y="365968"/>
                </a:lnTo>
                <a:lnTo>
                  <a:pt x="312122" y="343204"/>
                </a:lnTo>
                <a:lnTo>
                  <a:pt x="341860" y="313344"/>
                </a:lnTo>
                <a:lnTo>
                  <a:pt x="364529" y="277547"/>
                </a:lnTo>
                <a:lnTo>
                  <a:pt x="378976" y="236975"/>
                </a:lnTo>
                <a:lnTo>
                  <a:pt x="384048" y="192786"/>
                </a:lnTo>
                <a:lnTo>
                  <a:pt x="378976" y="148596"/>
                </a:lnTo>
                <a:lnTo>
                  <a:pt x="364529" y="108024"/>
                </a:lnTo>
                <a:lnTo>
                  <a:pt x="341860" y="72227"/>
                </a:lnTo>
                <a:lnTo>
                  <a:pt x="312122" y="42367"/>
                </a:lnTo>
                <a:lnTo>
                  <a:pt x="276468" y="19603"/>
                </a:lnTo>
                <a:lnTo>
                  <a:pt x="236051" y="5094"/>
                </a:lnTo>
                <a:lnTo>
                  <a:pt x="192024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75577" y="2804160"/>
            <a:ext cx="768350" cy="772160"/>
          </a:xfrm>
          <a:custGeom>
            <a:avLst/>
            <a:gdLst/>
            <a:ahLst/>
            <a:cxnLst/>
            <a:rect l="l" t="t" r="r" b="b"/>
            <a:pathLst>
              <a:path w="384175" h="386080">
                <a:moveTo>
                  <a:pt x="0" y="192786"/>
                </a:moveTo>
                <a:lnTo>
                  <a:pt x="5071" y="148596"/>
                </a:lnTo>
                <a:lnTo>
                  <a:pt x="19518" y="108024"/>
                </a:lnTo>
                <a:lnTo>
                  <a:pt x="42187" y="72227"/>
                </a:lnTo>
                <a:lnTo>
                  <a:pt x="71925" y="42367"/>
                </a:lnTo>
                <a:lnTo>
                  <a:pt x="107579" y="19603"/>
                </a:lnTo>
                <a:lnTo>
                  <a:pt x="147996" y="5094"/>
                </a:lnTo>
                <a:lnTo>
                  <a:pt x="192024" y="0"/>
                </a:lnTo>
                <a:lnTo>
                  <a:pt x="236051" y="5094"/>
                </a:lnTo>
                <a:lnTo>
                  <a:pt x="276468" y="19603"/>
                </a:lnTo>
                <a:lnTo>
                  <a:pt x="312122" y="42367"/>
                </a:lnTo>
                <a:lnTo>
                  <a:pt x="341860" y="72227"/>
                </a:lnTo>
                <a:lnTo>
                  <a:pt x="364529" y="108024"/>
                </a:lnTo>
                <a:lnTo>
                  <a:pt x="378976" y="148596"/>
                </a:lnTo>
                <a:lnTo>
                  <a:pt x="384048" y="192786"/>
                </a:lnTo>
                <a:lnTo>
                  <a:pt x="378976" y="236975"/>
                </a:lnTo>
                <a:lnTo>
                  <a:pt x="364529" y="277547"/>
                </a:lnTo>
                <a:lnTo>
                  <a:pt x="341860" y="313344"/>
                </a:lnTo>
                <a:lnTo>
                  <a:pt x="312122" y="343204"/>
                </a:lnTo>
                <a:lnTo>
                  <a:pt x="276468" y="365968"/>
                </a:lnTo>
                <a:lnTo>
                  <a:pt x="236051" y="380477"/>
                </a:lnTo>
                <a:lnTo>
                  <a:pt x="192024" y="385572"/>
                </a:lnTo>
                <a:lnTo>
                  <a:pt x="147996" y="380477"/>
                </a:lnTo>
                <a:lnTo>
                  <a:pt x="107579" y="365968"/>
                </a:lnTo>
                <a:lnTo>
                  <a:pt x="71925" y="343204"/>
                </a:lnTo>
                <a:lnTo>
                  <a:pt x="42187" y="313344"/>
                </a:lnTo>
                <a:lnTo>
                  <a:pt x="19518" y="277547"/>
                </a:lnTo>
                <a:lnTo>
                  <a:pt x="5071" y="236975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54392" y="2927602"/>
            <a:ext cx="41148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spc="-10" dirty="0">
                <a:solidFill>
                  <a:srgbClr val="FFFFFF"/>
                </a:solidFill>
                <a:cs typeface="Calibri"/>
              </a:rPr>
              <a:t>01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95214" y="7571231"/>
            <a:ext cx="902968" cy="1628138"/>
          </a:xfrm>
          <a:custGeom>
            <a:avLst/>
            <a:gdLst/>
            <a:ahLst/>
            <a:cxnLst/>
            <a:rect l="l" t="t" r="r" b="b"/>
            <a:pathLst>
              <a:path w="451485" h="814070">
                <a:moveTo>
                  <a:pt x="0" y="0"/>
                </a:moveTo>
                <a:lnTo>
                  <a:pt x="0" y="496544"/>
                </a:lnTo>
                <a:lnTo>
                  <a:pt x="451104" y="813816"/>
                </a:lnTo>
                <a:lnTo>
                  <a:pt x="451104" y="317271"/>
                </a:lnTo>
                <a:lnTo>
                  <a:pt x="0" y="0"/>
                </a:lnTo>
                <a:close/>
              </a:path>
            </a:pathLst>
          </a:custGeom>
          <a:solidFill>
            <a:srgbClr val="042C4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97423" y="7571231"/>
            <a:ext cx="905510" cy="1628138"/>
          </a:xfrm>
          <a:custGeom>
            <a:avLst/>
            <a:gdLst/>
            <a:ahLst/>
            <a:cxnLst/>
            <a:rect l="l" t="t" r="r" b="b"/>
            <a:pathLst>
              <a:path w="452755" h="814070">
                <a:moveTo>
                  <a:pt x="452627" y="0"/>
                </a:moveTo>
                <a:lnTo>
                  <a:pt x="0" y="317271"/>
                </a:lnTo>
                <a:lnTo>
                  <a:pt x="0" y="813816"/>
                </a:lnTo>
                <a:lnTo>
                  <a:pt x="452627" y="496544"/>
                </a:lnTo>
                <a:lnTo>
                  <a:pt x="452627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95214" y="6940294"/>
            <a:ext cx="1808480" cy="1264920"/>
          </a:xfrm>
          <a:custGeom>
            <a:avLst/>
            <a:gdLst/>
            <a:ahLst/>
            <a:cxnLst/>
            <a:rect l="l" t="t" r="r" b="b"/>
            <a:pathLst>
              <a:path w="904239" h="632460">
                <a:moveTo>
                  <a:pt x="451104" y="0"/>
                </a:moveTo>
                <a:lnTo>
                  <a:pt x="0" y="315467"/>
                </a:lnTo>
                <a:lnTo>
                  <a:pt x="451104" y="632460"/>
                </a:lnTo>
                <a:lnTo>
                  <a:pt x="903732" y="315467"/>
                </a:lnTo>
                <a:lnTo>
                  <a:pt x="45110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77766" y="5952745"/>
            <a:ext cx="902968" cy="1628138"/>
          </a:xfrm>
          <a:custGeom>
            <a:avLst/>
            <a:gdLst/>
            <a:ahLst/>
            <a:cxnLst/>
            <a:rect l="l" t="t" r="r" b="b"/>
            <a:pathLst>
              <a:path w="451485" h="814070">
                <a:moveTo>
                  <a:pt x="0" y="0"/>
                </a:moveTo>
                <a:lnTo>
                  <a:pt x="0" y="498094"/>
                </a:lnTo>
                <a:lnTo>
                  <a:pt x="451104" y="813815"/>
                </a:lnTo>
                <a:lnTo>
                  <a:pt x="451104" y="317245"/>
                </a:lnTo>
                <a:lnTo>
                  <a:pt x="0" y="0"/>
                </a:lnTo>
                <a:close/>
              </a:path>
            </a:pathLst>
          </a:custGeom>
          <a:solidFill>
            <a:srgbClr val="05405D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79977" y="5952745"/>
            <a:ext cx="909318" cy="1628138"/>
          </a:xfrm>
          <a:custGeom>
            <a:avLst/>
            <a:gdLst/>
            <a:ahLst/>
            <a:cxnLst/>
            <a:rect l="l" t="t" r="r" b="b"/>
            <a:pathLst>
              <a:path w="454660" h="814070">
                <a:moveTo>
                  <a:pt x="454151" y="0"/>
                </a:moveTo>
                <a:lnTo>
                  <a:pt x="0" y="317245"/>
                </a:lnTo>
                <a:lnTo>
                  <a:pt x="0" y="813815"/>
                </a:lnTo>
                <a:lnTo>
                  <a:pt x="454151" y="498094"/>
                </a:lnTo>
                <a:lnTo>
                  <a:pt x="454151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77766" y="5318759"/>
            <a:ext cx="1811020" cy="1268730"/>
          </a:xfrm>
          <a:custGeom>
            <a:avLst/>
            <a:gdLst/>
            <a:ahLst/>
            <a:cxnLst/>
            <a:rect l="l" t="t" r="r" b="b"/>
            <a:pathLst>
              <a:path w="905510" h="634364">
                <a:moveTo>
                  <a:pt x="450977" y="0"/>
                </a:moveTo>
                <a:lnTo>
                  <a:pt x="0" y="316230"/>
                </a:lnTo>
                <a:lnTo>
                  <a:pt x="450977" y="633983"/>
                </a:lnTo>
                <a:lnTo>
                  <a:pt x="905256" y="316230"/>
                </a:lnTo>
                <a:lnTo>
                  <a:pt x="450977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83023" y="4331209"/>
            <a:ext cx="905510" cy="1628138"/>
          </a:xfrm>
          <a:custGeom>
            <a:avLst/>
            <a:gdLst/>
            <a:ahLst/>
            <a:cxnLst/>
            <a:rect l="l" t="t" r="r" b="b"/>
            <a:pathLst>
              <a:path w="452755" h="814069">
                <a:moveTo>
                  <a:pt x="0" y="0"/>
                </a:moveTo>
                <a:lnTo>
                  <a:pt x="0" y="497458"/>
                </a:lnTo>
                <a:lnTo>
                  <a:pt x="452627" y="813815"/>
                </a:lnTo>
                <a:lnTo>
                  <a:pt x="452627" y="316356"/>
                </a:lnTo>
                <a:lnTo>
                  <a:pt x="0" y="0"/>
                </a:lnTo>
                <a:close/>
              </a:path>
            </a:pathLst>
          </a:custGeom>
          <a:solidFill>
            <a:srgbClr val="7B4F0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88279" y="4331209"/>
            <a:ext cx="905510" cy="1628138"/>
          </a:xfrm>
          <a:custGeom>
            <a:avLst/>
            <a:gdLst/>
            <a:ahLst/>
            <a:cxnLst/>
            <a:rect l="l" t="t" r="r" b="b"/>
            <a:pathLst>
              <a:path w="452755" h="814069">
                <a:moveTo>
                  <a:pt x="452628" y="0"/>
                </a:moveTo>
                <a:lnTo>
                  <a:pt x="0" y="316356"/>
                </a:lnTo>
                <a:lnTo>
                  <a:pt x="0" y="813815"/>
                </a:lnTo>
                <a:lnTo>
                  <a:pt x="452628" y="497458"/>
                </a:lnTo>
                <a:lnTo>
                  <a:pt x="452628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83022" y="3697223"/>
            <a:ext cx="1811020" cy="1268730"/>
          </a:xfrm>
          <a:custGeom>
            <a:avLst/>
            <a:gdLst/>
            <a:ahLst/>
            <a:cxnLst/>
            <a:rect l="l" t="t" r="r" b="b"/>
            <a:pathLst>
              <a:path w="905510" h="634364">
                <a:moveTo>
                  <a:pt x="452627" y="0"/>
                </a:moveTo>
                <a:lnTo>
                  <a:pt x="0" y="317754"/>
                </a:lnTo>
                <a:lnTo>
                  <a:pt x="452627" y="633983"/>
                </a:lnTo>
                <a:lnTo>
                  <a:pt x="905256" y="317754"/>
                </a:lnTo>
                <a:lnTo>
                  <a:pt x="452627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77767" y="2697479"/>
            <a:ext cx="905510" cy="1628138"/>
          </a:xfrm>
          <a:custGeom>
            <a:avLst/>
            <a:gdLst/>
            <a:ahLst/>
            <a:cxnLst/>
            <a:rect l="l" t="t" r="r" b="b"/>
            <a:pathLst>
              <a:path w="452755" h="814069">
                <a:moveTo>
                  <a:pt x="0" y="0"/>
                </a:moveTo>
                <a:lnTo>
                  <a:pt x="0" y="498094"/>
                </a:lnTo>
                <a:lnTo>
                  <a:pt x="452628" y="813816"/>
                </a:lnTo>
                <a:lnTo>
                  <a:pt x="452628" y="317246"/>
                </a:lnTo>
                <a:lnTo>
                  <a:pt x="0" y="0"/>
                </a:lnTo>
                <a:close/>
              </a:path>
            </a:pathLst>
          </a:custGeom>
          <a:solidFill>
            <a:srgbClr val="4F602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83023" y="2697479"/>
            <a:ext cx="905510" cy="1628138"/>
          </a:xfrm>
          <a:custGeom>
            <a:avLst/>
            <a:gdLst/>
            <a:ahLst/>
            <a:cxnLst/>
            <a:rect l="l" t="t" r="r" b="b"/>
            <a:pathLst>
              <a:path w="452755" h="814069">
                <a:moveTo>
                  <a:pt x="452627" y="0"/>
                </a:moveTo>
                <a:lnTo>
                  <a:pt x="0" y="317246"/>
                </a:lnTo>
                <a:lnTo>
                  <a:pt x="0" y="813816"/>
                </a:lnTo>
                <a:lnTo>
                  <a:pt x="452627" y="498094"/>
                </a:lnTo>
                <a:lnTo>
                  <a:pt x="452627" y="0"/>
                </a:lnTo>
                <a:close/>
              </a:path>
            </a:pathLst>
          </a:custGeom>
          <a:solidFill>
            <a:srgbClr val="77913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77766" y="2066544"/>
            <a:ext cx="1811020" cy="1264920"/>
          </a:xfrm>
          <a:custGeom>
            <a:avLst/>
            <a:gdLst/>
            <a:ahLst/>
            <a:cxnLst/>
            <a:rect l="l" t="t" r="r" b="b"/>
            <a:pathLst>
              <a:path w="905510" h="632460">
                <a:moveTo>
                  <a:pt x="452628" y="0"/>
                </a:moveTo>
                <a:lnTo>
                  <a:pt x="0" y="315467"/>
                </a:lnTo>
                <a:lnTo>
                  <a:pt x="452628" y="632460"/>
                </a:lnTo>
                <a:lnTo>
                  <a:pt x="905256" y="315467"/>
                </a:lnTo>
                <a:lnTo>
                  <a:pt x="452628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196585" y="4337303"/>
            <a:ext cx="2137410" cy="996950"/>
          </a:xfrm>
          <a:custGeom>
            <a:avLst/>
            <a:gdLst/>
            <a:ahLst/>
            <a:cxnLst/>
            <a:rect l="l" t="t" r="r" b="b"/>
            <a:pathLst>
              <a:path w="1068704" h="498475">
                <a:moveTo>
                  <a:pt x="1068323" y="0"/>
                </a:moveTo>
                <a:lnTo>
                  <a:pt x="0" y="0"/>
                </a:lnTo>
                <a:lnTo>
                  <a:pt x="0" y="498348"/>
                </a:lnTo>
                <a:lnTo>
                  <a:pt x="1068323" y="498348"/>
                </a:lnTo>
                <a:lnTo>
                  <a:pt x="817498" y="247650"/>
                </a:lnTo>
                <a:lnTo>
                  <a:pt x="1068323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87640" y="4337303"/>
            <a:ext cx="546100" cy="996950"/>
          </a:xfrm>
          <a:custGeom>
            <a:avLst/>
            <a:gdLst/>
            <a:ahLst/>
            <a:cxnLst/>
            <a:rect l="l" t="t" r="r" b="b"/>
            <a:pathLst>
              <a:path w="273050" h="498475">
                <a:moveTo>
                  <a:pt x="272795" y="0"/>
                </a:moveTo>
                <a:lnTo>
                  <a:pt x="250570" y="0"/>
                </a:lnTo>
                <a:lnTo>
                  <a:pt x="0" y="247650"/>
                </a:lnTo>
                <a:lnTo>
                  <a:pt x="250570" y="498348"/>
                </a:lnTo>
                <a:lnTo>
                  <a:pt x="272795" y="498348"/>
                </a:lnTo>
                <a:lnTo>
                  <a:pt x="22225" y="247650"/>
                </a:lnTo>
                <a:lnTo>
                  <a:pt x="272795" y="0"/>
                </a:lnTo>
                <a:close/>
              </a:path>
            </a:pathLst>
          </a:custGeom>
          <a:solidFill>
            <a:srgbClr val="B97609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10983" y="4565903"/>
            <a:ext cx="476250" cy="537210"/>
          </a:xfrm>
          <a:custGeom>
            <a:avLst/>
            <a:gdLst/>
            <a:ahLst/>
            <a:cxnLst/>
            <a:rect l="l" t="t" r="r" b="b"/>
            <a:pathLst>
              <a:path w="238125" h="268605">
                <a:moveTo>
                  <a:pt x="20447" y="0"/>
                </a:moveTo>
                <a:lnTo>
                  <a:pt x="14224" y="0"/>
                </a:lnTo>
                <a:lnTo>
                  <a:pt x="9144" y="3048"/>
                </a:lnTo>
                <a:lnTo>
                  <a:pt x="3048" y="6096"/>
                </a:lnTo>
                <a:lnTo>
                  <a:pt x="0" y="11175"/>
                </a:lnTo>
                <a:lnTo>
                  <a:pt x="0" y="257048"/>
                </a:lnTo>
                <a:lnTo>
                  <a:pt x="3048" y="263144"/>
                </a:lnTo>
                <a:lnTo>
                  <a:pt x="11175" y="267208"/>
                </a:lnTo>
                <a:lnTo>
                  <a:pt x="14224" y="268224"/>
                </a:lnTo>
                <a:lnTo>
                  <a:pt x="20447" y="268224"/>
                </a:lnTo>
                <a:lnTo>
                  <a:pt x="229616" y="149352"/>
                </a:lnTo>
                <a:lnTo>
                  <a:pt x="237744" y="140208"/>
                </a:lnTo>
                <a:lnTo>
                  <a:pt x="237744" y="128016"/>
                </a:lnTo>
                <a:lnTo>
                  <a:pt x="234696" y="122936"/>
                </a:lnTo>
                <a:lnTo>
                  <a:pt x="229616" y="119887"/>
                </a:lnTo>
                <a:lnTo>
                  <a:pt x="25527" y="3048"/>
                </a:lnTo>
                <a:lnTo>
                  <a:pt x="20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51776" y="4773166"/>
            <a:ext cx="106680" cy="121920"/>
          </a:xfrm>
          <a:custGeom>
            <a:avLst/>
            <a:gdLst/>
            <a:ahLst/>
            <a:cxnLst/>
            <a:rect l="l" t="t" r="r" b="b"/>
            <a:pathLst>
              <a:path w="53339" h="60960">
                <a:moveTo>
                  <a:pt x="0" y="0"/>
                </a:moveTo>
                <a:lnTo>
                  <a:pt x="0" y="60960"/>
                </a:lnTo>
                <a:lnTo>
                  <a:pt x="53339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88279" y="2697478"/>
            <a:ext cx="2137410" cy="1000760"/>
          </a:xfrm>
          <a:custGeom>
            <a:avLst/>
            <a:gdLst/>
            <a:ahLst/>
            <a:cxnLst/>
            <a:rect l="l" t="t" r="r" b="b"/>
            <a:pathLst>
              <a:path w="1068704" h="500380">
                <a:moveTo>
                  <a:pt x="1068324" y="0"/>
                </a:moveTo>
                <a:lnTo>
                  <a:pt x="0" y="0"/>
                </a:lnTo>
                <a:lnTo>
                  <a:pt x="0" y="499872"/>
                </a:lnTo>
                <a:lnTo>
                  <a:pt x="1068324" y="499872"/>
                </a:lnTo>
                <a:lnTo>
                  <a:pt x="819150" y="249174"/>
                </a:lnTo>
                <a:lnTo>
                  <a:pt x="1068324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82382" y="2697478"/>
            <a:ext cx="543560" cy="1000760"/>
          </a:xfrm>
          <a:custGeom>
            <a:avLst/>
            <a:gdLst/>
            <a:ahLst/>
            <a:cxnLst/>
            <a:rect l="l" t="t" r="r" b="b"/>
            <a:pathLst>
              <a:path w="271779" h="500380">
                <a:moveTo>
                  <a:pt x="271272" y="0"/>
                </a:moveTo>
                <a:lnTo>
                  <a:pt x="250698" y="0"/>
                </a:lnTo>
                <a:lnTo>
                  <a:pt x="0" y="249174"/>
                </a:lnTo>
                <a:lnTo>
                  <a:pt x="250698" y="499872"/>
                </a:lnTo>
                <a:lnTo>
                  <a:pt x="271272" y="499872"/>
                </a:lnTo>
                <a:lnTo>
                  <a:pt x="22225" y="249174"/>
                </a:lnTo>
                <a:lnTo>
                  <a:pt x="271272" y="0"/>
                </a:lnTo>
                <a:close/>
              </a:path>
            </a:pathLst>
          </a:custGeom>
          <a:solidFill>
            <a:srgbClr val="77913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05729" y="2929127"/>
            <a:ext cx="476250" cy="537210"/>
          </a:xfrm>
          <a:custGeom>
            <a:avLst/>
            <a:gdLst/>
            <a:ahLst/>
            <a:cxnLst/>
            <a:rect l="l" t="t" r="r" b="b"/>
            <a:pathLst>
              <a:path w="238125" h="268605">
                <a:moveTo>
                  <a:pt x="20447" y="0"/>
                </a:moveTo>
                <a:lnTo>
                  <a:pt x="14224" y="0"/>
                </a:lnTo>
                <a:lnTo>
                  <a:pt x="9143" y="3048"/>
                </a:lnTo>
                <a:lnTo>
                  <a:pt x="3048" y="6096"/>
                </a:lnTo>
                <a:lnTo>
                  <a:pt x="0" y="11175"/>
                </a:lnTo>
                <a:lnTo>
                  <a:pt x="0" y="257048"/>
                </a:lnTo>
                <a:lnTo>
                  <a:pt x="3048" y="263144"/>
                </a:lnTo>
                <a:lnTo>
                  <a:pt x="11175" y="267208"/>
                </a:lnTo>
                <a:lnTo>
                  <a:pt x="14224" y="268224"/>
                </a:lnTo>
                <a:lnTo>
                  <a:pt x="20447" y="268224"/>
                </a:lnTo>
                <a:lnTo>
                  <a:pt x="229615" y="149351"/>
                </a:lnTo>
                <a:lnTo>
                  <a:pt x="237744" y="140208"/>
                </a:lnTo>
                <a:lnTo>
                  <a:pt x="237744" y="128015"/>
                </a:lnTo>
                <a:lnTo>
                  <a:pt x="234696" y="122936"/>
                </a:lnTo>
                <a:lnTo>
                  <a:pt x="229615" y="119887"/>
                </a:lnTo>
                <a:lnTo>
                  <a:pt x="25527" y="3048"/>
                </a:lnTo>
                <a:lnTo>
                  <a:pt x="20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46521" y="3136393"/>
            <a:ext cx="104138" cy="125730"/>
          </a:xfrm>
          <a:custGeom>
            <a:avLst/>
            <a:gdLst/>
            <a:ahLst/>
            <a:cxnLst/>
            <a:rect l="l" t="t" r="r" b="b"/>
            <a:pathLst>
              <a:path w="52070" h="62864">
                <a:moveTo>
                  <a:pt x="0" y="0"/>
                </a:moveTo>
                <a:lnTo>
                  <a:pt x="0" y="62483"/>
                </a:lnTo>
                <a:lnTo>
                  <a:pt x="51815" y="31241"/>
                </a:lnTo>
                <a:lnTo>
                  <a:pt x="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288279" y="5946646"/>
            <a:ext cx="2137410" cy="1003300"/>
          </a:xfrm>
          <a:custGeom>
            <a:avLst/>
            <a:gdLst/>
            <a:ahLst/>
            <a:cxnLst/>
            <a:rect l="l" t="t" r="r" b="b"/>
            <a:pathLst>
              <a:path w="1068704" h="501650">
                <a:moveTo>
                  <a:pt x="1068324" y="0"/>
                </a:moveTo>
                <a:lnTo>
                  <a:pt x="0" y="0"/>
                </a:lnTo>
                <a:lnTo>
                  <a:pt x="0" y="501395"/>
                </a:lnTo>
                <a:lnTo>
                  <a:pt x="1068324" y="501395"/>
                </a:lnTo>
                <a:lnTo>
                  <a:pt x="819150" y="245999"/>
                </a:lnTo>
                <a:lnTo>
                  <a:pt x="106832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82382" y="5946646"/>
            <a:ext cx="543560" cy="1003300"/>
          </a:xfrm>
          <a:custGeom>
            <a:avLst/>
            <a:gdLst/>
            <a:ahLst/>
            <a:cxnLst/>
            <a:rect l="l" t="t" r="r" b="b"/>
            <a:pathLst>
              <a:path w="271779" h="501650">
                <a:moveTo>
                  <a:pt x="271272" y="0"/>
                </a:moveTo>
                <a:lnTo>
                  <a:pt x="250698" y="0"/>
                </a:lnTo>
                <a:lnTo>
                  <a:pt x="0" y="250698"/>
                </a:lnTo>
                <a:lnTo>
                  <a:pt x="250698" y="501395"/>
                </a:lnTo>
                <a:lnTo>
                  <a:pt x="271272" y="501395"/>
                </a:lnTo>
                <a:lnTo>
                  <a:pt x="22225" y="250698"/>
                </a:lnTo>
                <a:lnTo>
                  <a:pt x="271272" y="0"/>
                </a:lnTo>
                <a:close/>
              </a:path>
            </a:pathLst>
          </a:custGeom>
          <a:solidFill>
            <a:srgbClr val="095F8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20966" y="6178297"/>
            <a:ext cx="472440" cy="537210"/>
          </a:xfrm>
          <a:custGeom>
            <a:avLst/>
            <a:gdLst/>
            <a:ahLst/>
            <a:cxnLst/>
            <a:rect l="l" t="t" r="r" b="b"/>
            <a:pathLst>
              <a:path w="236220" h="268604">
                <a:moveTo>
                  <a:pt x="20320" y="0"/>
                </a:moveTo>
                <a:lnTo>
                  <a:pt x="14224" y="0"/>
                </a:lnTo>
                <a:lnTo>
                  <a:pt x="9143" y="3047"/>
                </a:lnTo>
                <a:lnTo>
                  <a:pt x="3048" y="6095"/>
                </a:lnTo>
                <a:lnTo>
                  <a:pt x="0" y="11175"/>
                </a:lnTo>
                <a:lnTo>
                  <a:pt x="0" y="257047"/>
                </a:lnTo>
                <a:lnTo>
                  <a:pt x="3048" y="263144"/>
                </a:lnTo>
                <a:lnTo>
                  <a:pt x="11176" y="267207"/>
                </a:lnTo>
                <a:lnTo>
                  <a:pt x="14224" y="268224"/>
                </a:lnTo>
                <a:lnTo>
                  <a:pt x="20320" y="268224"/>
                </a:lnTo>
                <a:lnTo>
                  <a:pt x="228092" y="149351"/>
                </a:lnTo>
                <a:lnTo>
                  <a:pt x="236219" y="140207"/>
                </a:lnTo>
                <a:lnTo>
                  <a:pt x="236219" y="128015"/>
                </a:lnTo>
                <a:lnTo>
                  <a:pt x="233171" y="122935"/>
                </a:lnTo>
                <a:lnTo>
                  <a:pt x="228092" y="119887"/>
                </a:lnTo>
                <a:lnTo>
                  <a:pt x="25400" y="3047"/>
                </a:lnTo>
                <a:lnTo>
                  <a:pt x="20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458710" y="6385559"/>
            <a:ext cx="106680" cy="125730"/>
          </a:xfrm>
          <a:custGeom>
            <a:avLst/>
            <a:gdLst/>
            <a:ahLst/>
            <a:cxnLst/>
            <a:rect l="l" t="t" r="r" b="b"/>
            <a:pathLst>
              <a:path w="53339" h="62864">
                <a:moveTo>
                  <a:pt x="0" y="0"/>
                </a:moveTo>
                <a:lnTo>
                  <a:pt x="0" y="62483"/>
                </a:lnTo>
                <a:lnTo>
                  <a:pt x="53340" y="31242"/>
                </a:lnTo>
                <a:lnTo>
                  <a:pt x="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05729" y="7571230"/>
            <a:ext cx="2137410" cy="1000760"/>
          </a:xfrm>
          <a:custGeom>
            <a:avLst/>
            <a:gdLst/>
            <a:ahLst/>
            <a:cxnLst/>
            <a:rect l="l" t="t" r="r" b="b"/>
            <a:pathLst>
              <a:path w="1068704" h="500379">
                <a:moveTo>
                  <a:pt x="1068324" y="0"/>
                </a:moveTo>
                <a:lnTo>
                  <a:pt x="0" y="0"/>
                </a:lnTo>
                <a:lnTo>
                  <a:pt x="0" y="499872"/>
                </a:lnTo>
                <a:lnTo>
                  <a:pt x="1068324" y="499872"/>
                </a:lnTo>
                <a:lnTo>
                  <a:pt x="817499" y="247561"/>
                </a:lnTo>
                <a:lnTo>
                  <a:pt x="1068324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99830" y="7571230"/>
            <a:ext cx="543560" cy="1000760"/>
          </a:xfrm>
          <a:custGeom>
            <a:avLst/>
            <a:gdLst/>
            <a:ahLst/>
            <a:cxnLst/>
            <a:rect l="l" t="t" r="r" b="b"/>
            <a:pathLst>
              <a:path w="271779" h="500379">
                <a:moveTo>
                  <a:pt x="271272" y="0"/>
                </a:moveTo>
                <a:lnTo>
                  <a:pt x="249047" y="0"/>
                </a:lnTo>
                <a:lnTo>
                  <a:pt x="0" y="250723"/>
                </a:lnTo>
                <a:lnTo>
                  <a:pt x="249047" y="499872"/>
                </a:lnTo>
                <a:lnTo>
                  <a:pt x="271272" y="499872"/>
                </a:lnTo>
                <a:lnTo>
                  <a:pt x="20574" y="250723"/>
                </a:lnTo>
                <a:lnTo>
                  <a:pt x="271272" y="0"/>
                </a:lnTo>
                <a:close/>
              </a:path>
            </a:pathLst>
          </a:custGeom>
          <a:solidFill>
            <a:srgbClr val="074361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150606" y="7802881"/>
            <a:ext cx="472440" cy="537210"/>
          </a:xfrm>
          <a:custGeom>
            <a:avLst/>
            <a:gdLst/>
            <a:ahLst/>
            <a:cxnLst/>
            <a:rect l="l" t="t" r="r" b="b"/>
            <a:pathLst>
              <a:path w="236220" h="268604">
                <a:moveTo>
                  <a:pt x="20320" y="0"/>
                </a:moveTo>
                <a:lnTo>
                  <a:pt x="14224" y="0"/>
                </a:lnTo>
                <a:lnTo>
                  <a:pt x="9144" y="3048"/>
                </a:lnTo>
                <a:lnTo>
                  <a:pt x="3048" y="6096"/>
                </a:lnTo>
                <a:lnTo>
                  <a:pt x="0" y="11176"/>
                </a:lnTo>
                <a:lnTo>
                  <a:pt x="0" y="257048"/>
                </a:lnTo>
                <a:lnTo>
                  <a:pt x="3048" y="263144"/>
                </a:lnTo>
                <a:lnTo>
                  <a:pt x="11175" y="267208"/>
                </a:lnTo>
                <a:lnTo>
                  <a:pt x="14224" y="268224"/>
                </a:lnTo>
                <a:lnTo>
                  <a:pt x="20320" y="268224"/>
                </a:lnTo>
                <a:lnTo>
                  <a:pt x="228092" y="149352"/>
                </a:lnTo>
                <a:lnTo>
                  <a:pt x="236220" y="140208"/>
                </a:lnTo>
                <a:lnTo>
                  <a:pt x="236220" y="128016"/>
                </a:lnTo>
                <a:lnTo>
                  <a:pt x="233172" y="122936"/>
                </a:lnTo>
                <a:lnTo>
                  <a:pt x="228092" y="119888"/>
                </a:lnTo>
                <a:lnTo>
                  <a:pt x="25400" y="3048"/>
                </a:lnTo>
                <a:lnTo>
                  <a:pt x="20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388352" y="8010142"/>
            <a:ext cx="106680" cy="121920"/>
          </a:xfrm>
          <a:custGeom>
            <a:avLst/>
            <a:gdLst/>
            <a:ahLst/>
            <a:cxnLst/>
            <a:rect l="l" t="t" r="r" b="b"/>
            <a:pathLst>
              <a:path w="53339" h="60960">
                <a:moveTo>
                  <a:pt x="0" y="0"/>
                </a:moveTo>
                <a:lnTo>
                  <a:pt x="0" y="60959"/>
                </a:lnTo>
                <a:lnTo>
                  <a:pt x="53339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602980" y="2542793"/>
            <a:ext cx="510286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just">
              <a:spcBef>
                <a:spcPts val="200"/>
              </a:spcBef>
            </a:pPr>
            <a:r>
              <a:rPr sz="2400" b="1" spc="-10" dirty="0">
                <a:solidFill>
                  <a:srgbClr val="9CB955"/>
                </a:solidFill>
                <a:cs typeface="Calibri"/>
              </a:rPr>
              <a:t>Designed to </a:t>
            </a:r>
            <a:r>
              <a:rPr sz="2400" b="1" spc="-20" dirty="0">
                <a:solidFill>
                  <a:srgbClr val="9CB955"/>
                </a:solidFill>
                <a:cs typeface="Calibri"/>
              </a:rPr>
              <a:t>explore scalability, security, 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and privacy questions prompted by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the 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original distributed </a:t>
            </a:r>
            <a:r>
              <a:rPr sz="2400" b="1" spc="-20" dirty="0">
                <a:solidFill>
                  <a:srgbClr val="9CB955"/>
                </a:solidFill>
                <a:cs typeface="Calibri"/>
              </a:rPr>
              <a:t>ledgers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488679" y="4142995"/>
            <a:ext cx="524637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F19C13"/>
                </a:solidFill>
                <a:cs typeface="Calibri"/>
              </a:rPr>
              <a:t>Maintains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the security of the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platform</a:t>
            </a:r>
            <a:r>
              <a:rPr sz="2400" b="1" spc="-228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by 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allowing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businesses to </a:t>
            </a:r>
            <a:r>
              <a:rPr sz="2400" b="1" spc="-20" dirty="0">
                <a:solidFill>
                  <a:srgbClr val="F19C13"/>
                </a:solidFill>
                <a:cs typeface="Calibri"/>
              </a:rPr>
              <a:t>create private 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blockchains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602980" y="5853685"/>
            <a:ext cx="682244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dirty="0">
                <a:solidFill>
                  <a:srgbClr val="0D80B8"/>
                </a:solidFill>
                <a:cs typeface="Calibri"/>
              </a:rPr>
              <a:t>It is additionally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exceedingly </a:t>
            </a:r>
            <a:r>
              <a:rPr sz="2400" b="1" spc="-30" dirty="0">
                <a:solidFill>
                  <a:srgbClr val="0D80B8"/>
                </a:solidFill>
                <a:cs typeface="Calibri"/>
              </a:rPr>
              <a:t>modular.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This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empowers  enterprises and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consortia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to settle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on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arrangement 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choices that they are best prepared to</a:t>
            </a:r>
            <a:r>
              <a:rPr sz="2400" b="1" spc="-7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30" dirty="0">
                <a:solidFill>
                  <a:srgbClr val="0D80B8"/>
                </a:solidFill>
                <a:cs typeface="Calibri"/>
              </a:rPr>
              <a:t>make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488678" y="7369557"/>
            <a:ext cx="524510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dirty="0">
                <a:solidFill>
                  <a:srgbClr val="095A82"/>
                </a:solidFill>
                <a:cs typeface="Calibri"/>
              </a:rPr>
              <a:t>In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Sawtooth,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the 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data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model and  transaction language are implemented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in  a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transaction</a:t>
            </a:r>
            <a:r>
              <a:rPr sz="2400" b="1" spc="-7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family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629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7269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How is Sawtooth Lake</a:t>
            </a:r>
            <a:r>
              <a:rPr sz="5600" spc="11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Different?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683969"/>
            <a:ext cx="8124190" cy="555536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879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Provides fair </a:t>
            </a:r>
            <a:r>
              <a:rPr sz="2800" dirty="0">
                <a:solidFill>
                  <a:srgbClr val="5F5F5F"/>
                </a:solidFill>
                <a:cs typeface="Calibri"/>
              </a:rPr>
              <a:t>leader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election across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large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number  of nodes without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computational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race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Sawtooth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users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able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define their </a:t>
            </a:r>
            <a:r>
              <a:rPr sz="2800" dirty="0">
                <a:solidFill>
                  <a:srgbClr val="5F5F5F"/>
                </a:solidFill>
                <a:cs typeface="Calibri"/>
              </a:rPr>
              <a:t>own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custom  “transaction family”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models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 transaction languages </a:t>
            </a:r>
            <a:r>
              <a:rPr sz="2800" dirty="0">
                <a:solidFill>
                  <a:srgbClr val="5F5F5F"/>
                </a:solidFill>
                <a:cs typeface="Calibri"/>
              </a:rPr>
              <a:t>tailored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their use</a:t>
            </a:r>
            <a:r>
              <a:rPr sz="2800" spc="1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case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164590" indent="-572770">
              <a:lnSpc>
                <a:spcPct val="150000"/>
              </a:lnSpc>
              <a:spcBef>
                <a:spcPts val="14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Transaction Family Architecture provides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substrate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implementation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diverse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execution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environments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25710" y="2346960"/>
            <a:ext cx="8229600" cy="638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11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51422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4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Indy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7412735" y="3063238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80">
                <a:moveTo>
                  <a:pt x="668528" y="0"/>
                </a:moveTo>
                <a:lnTo>
                  <a:pt x="119380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899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80" y="716279"/>
                </a:lnTo>
                <a:lnTo>
                  <a:pt x="668528" y="716279"/>
                </a:lnTo>
                <a:lnTo>
                  <a:pt x="714988" y="706895"/>
                </a:lnTo>
                <a:lnTo>
                  <a:pt x="752935" y="681307"/>
                </a:lnTo>
                <a:lnTo>
                  <a:pt x="778523" y="643360"/>
                </a:lnTo>
                <a:lnTo>
                  <a:pt x="787908" y="596899"/>
                </a:lnTo>
                <a:lnTo>
                  <a:pt x="787908" y="119379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8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99447" y="3063238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80">
                <a:moveTo>
                  <a:pt x="668527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899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79"/>
                </a:lnTo>
                <a:lnTo>
                  <a:pt x="668527" y="716279"/>
                </a:lnTo>
                <a:lnTo>
                  <a:pt x="714988" y="706895"/>
                </a:lnTo>
                <a:lnTo>
                  <a:pt x="752935" y="681307"/>
                </a:lnTo>
                <a:lnTo>
                  <a:pt x="778523" y="643360"/>
                </a:lnTo>
                <a:lnTo>
                  <a:pt x="787908" y="596899"/>
                </a:lnTo>
                <a:lnTo>
                  <a:pt x="787908" y="119379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7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12735" y="4962144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80">
                <a:moveTo>
                  <a:pt x="668528" y="0"/>
                </a:moveTo>
                <a:lnTo>
                  <a:pt x="119380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80" y="716279"/>
                </a:lnTo>
                <a:lnTo>
                  <a:pt x="668528" y="716279"/>
                </a:lnTo>
                <a:lnTo>
                  <a:pt x="714988" y="706895"/>
                </a:lnTo>
                <a:lnTo>
                  <a:pt x="752935" y="681307"/>
                </a:lnTo>
                <a:lnTo>
                  <a:pt x="778523" y="643360"/>
                </a:lnTo>
                <a:lnTo>
                  <a:pt x="787908" y="596900"/>
                </a:lnTo>
                <a:lnTo>
                  <a:pt x="787908" y="119379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8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99447" y="4962144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80">
                <a:moveTo>
                  <a:pt x="668527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79"/>
                </a:lnTo>
                <a:lnTo>
                  <a:pt x="668527" y="716279"/>
                </a:lnTo>
                <a:lnTo>
                  <a:pt x="714988" y="706895"/>
                </a:lnTo>
                <a:lnTo>
                  <a:pt x="752935" y="681307"/>
                </a:lnTo>
                <a:lnTo>
                  <a:pt x="778523" y="643360"/>
                </a:lnTo>
                <a:lnTo>
                  <a:pt x="787908" y="596900"/>
                </a:lnTo>
                <a:lnTo>
                  <a:pt x="787908" y="119379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7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12735" y="6861046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79">
                <a:moveTo>
                  <a:pt x="668528" y="0"/>
                </a:moveTo>
                <a:lnTo>
                  <a:pt x="119380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900"/>
                </a:lnTo>
                <a:lnTo>
                  <a:pt x="9384" y="643365"/>
                </a:lnTo>
                <a:lnTo>
                  <a:pt x="34972" y="681312"/>
                </a:lnTo>
                <a:lnTo>
                  <a:pt x="72919" y="706897"/>
                </a:lnTo>
                <a:lnTo>
                  <a:pt x="119380" y="716279"/>
                </a:lnTo>
                <a:lnTo>
                  <a:pt x="668528" y="716279"/>
                </a:lnTo>
                <a:lnTo>
                  <a:pt x="714988" y="706897"/>
                </a:lnTo>
                <a:lnTo>
                  <a:pt x="752935" y="681312"/>
                </a:lnTo>
                <a:lnTo>
                  <a:pt x="778523" y="643365"/>
                </a:lnTo>
                <a:lnTo>
                  <a:pt x="787908" y="596900"/>
                </a:lnTo>
                <a:lnTo>
                  <a:pt x="787908" y="119379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8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99447" y="6861046"/>
            <a:ext cx="1576070" cy="1432560"/>
          </a:xfrm>
          <a:custGeom>
            <a:avLst/>
            <a:gdLst/>
            <a:ahLst/>
            <a:cxnLst/>
            <a:rect l="l" t="t" r="r" b="b"/>
            <a:pathLst>
              <a:path w="788035" h="716279">
                <a:moveTo>
                  <a:pt x="668527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900"/>
                </a:lnTo>
                <a:lnTo>
                  <a:pt x="9384" y="643365"/>
                </a:lnTo>
                <a:lnTo>
                  <a:pt x="34972" y="681312"/>
                </a:lnTo>
                <a:lnTo>
                  <a:pt x="72919" y="706897"/>
                </a:lnTo>
                <a:lnTo>
                  <a:pt x="119379" y="716279"/>
                </a:lnTo>
                <a:lnTo>
                  <a:pt x="668527" y="716279"/>
                </a:lnTo>
                <a:lnTo>
                  <a:pt x="714988" y="706897"/>
                </a:lnTo>
                <a:lnTo>
                  <a:pt x="752935" y="681312"/>
                </a:lnTo>
                <a:lnTo>
                  <a:pt x="778523" y="643365"/>
                </a:lnTo>
                <a:lnTo>
                  <a:pt x="787908" y="596900"/>
                </a:lnTo>
                <a:lnTo>
                  <a:pt x="787908" y="119379"/>
                </a:lnTo>
                <a:lnTo>
                  <a:pt x="778523" y="72919"/>
                </a:lnTo>
                <a:lnTo>
                  <a:pt x="752935" y="34972"/>
                </a:lnTo>
                <a:lnTo>
                  <a:pt x="714988" y="9384"/>
                </a:lnTo>
                <a:lnTo>
                  <a:pt x="668527" y="0"/>
                </a:lnTo>
                <a:close/>
              </a:path>
            </a:pathLst>
          </a:custGeom>
          <a:solidFill>
            <a:srgbClr val="AFC3C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92452" y="3192019"/>
            <a:ext cx="545846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34670">
              <a:spcBef>
                <a:spcPts val="200"/>
              </a:spcBef>
            </a:pPr>
            <a:r>
              <a:rPr sz="2400" b="1" dirty="0">
                <a:solidFill>
                  <a:srgbClr val="095A82"/>
                </a:solidFill>
                <a:cs typeface="Calibri"/>
              </a:rPr>
              <a:t>Indy is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all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about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giving identity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owners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/>
            <a:r>
              <a:rPr sz="2400" b="1" spc="-10" dirty="0">
                <a:solidFill>
                  <a:srgbClr val="095A82"/>
                </a:solidFill>
                <a:cs typeface="Calibri"/>
              </a:rPr>
              <a:t>independent control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of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their personal</a:t>
            </a:r>
            <a:r>
              <a:rPr sz="2400" b="1" spc="4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data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3241040"/>
            <a:r>
              <a:rPr sz="2400" b="1" spc="-10" dirty="0">
                <a:solidFill>
                  <a:srgbClr val="095A82"/>
                </a:solidFill>
                <a:cs typeface="Calibri"/>
              </a:rPr>
              <a:t>and</a:t>
            </a:r>
            <a:r>
              <a:rPr sz="2400" b="1" spc="-9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relationships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62538" y="3192019"/>
            <a:ext cx="516890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dirty="0">
                <a:solidFill>
                  <a:srgbClr val="0D80B8"/>
                </a:solidFill>
                <a:cs typeface="Calibri"/>
              </a:rPr>
              <a:t>Indy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shares three important virtues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with  the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Internet: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No one owns it.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Everyone  can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use it. 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Anyone can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improve</a:t>
            </a:r>
            <a:r>
              <a:rPr sz="2400" b="1" spc="2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it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6655" y="5104385"/>
            <a:ext cx="563753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3970" indent="520700" algn="r">
              <a:spcBef>
                <a:spcPts val="200"/>
              </a:spcBef>
            </a:pPr>
            <a:r>
              <a:rPr sz="2400" b="1" dirty="0">
                <a:solidFill>
                  <a:srgbClr val="F19C13"/>
                </a:solidFill>
                <a:cs typeface="Calibri"/>
              </a:rPr>
              <a:t>Built so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that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the owner of the</a:t>
            </a:r>
            <a:r>
              <a:rPr sz="2400" b="1" spc="-12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identity</a:t>
            </a:r>
            <a:r>
              <a:rPr sz="2400" b="1" spc="-3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is 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structurally part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of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transactions made</a:t>
            </a:r>
            <a:r>
              <a:rPr sz="2400" b="1" spc="-17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about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R="10160" algn="r"/>
            <a:r>
              <a:rPr sz="2400" b="1" spc="-10" dirty="0">
                <a:solidFill>
                  <a:srgbClr val="F19C13"/>
                </a:solidFill>
                <a:cs typeface="Calibri"/>
              </a:rPr>
              <a:t>that</a:t>
            </a:r>
            <a:r>
              <a:rPr sz="2400" b="1" spc="-14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identity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62538" y="5104385"/>
            <a:ext cx="609600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20" dirty="0">
                <a:solidFill>
                  <a:srgbClr val="9CB955"/>
                </a:solidFill>
                <a:cs typeface="Calibri"/>
              </a:rPr>
              <a:t>Validation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is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performed by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a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set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of </a:t>
            </a:r>
            <a:r>
              <a:rPr sz="2400" b="1" spc="-20" dirty="0">
                <a:solidFill>
                  <a:srgbClr val="9CB955"/>
                </a:solidFill>
                <a:cs typeface="Calibri"/>
              </a:rPr>
              <a:t>validator 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nodes running a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modified, redundant </a:t>
            </a:r>
            <a:r>
              <a:rPr sz="2400" b="1" spc="-20" dirty="0">
                <a:solidFill>
                  <a:srgbClr val="9CB955"/>
                </a:solidFill>
                <a:cs typeface="Calibri"/>
              </a:rPr>
              <a:t>Byzantine 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fault </a:t>
            </a:r>
            <a:r>
              <a:rPr sz="2400" b="1" spc="-20" dirty="0">
                <a:solidFill>
                  <a:srgbClr val="9CB955"/>
                </a:solidFill>
                <a:cs typeface="Calibri"/>
              </a:rPr>
              <a:t>tolerant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protocol called Plenum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4226" y="7016751"/>
            <a:ext cx="61925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85800" marR="10160" indent="-661670" algn="r">
              <a:spcBef>
                <a:spcPts val="200"/>
              </a:spcBef>
            </a:pPr>
            <a:r>
              <a:rPr sz="2400" b="1" spc="-10" dirty="0">
                <a:solidFill>
                  <a:srgbClr val="16A995"/>
                </a:solidFill>
                <a:cs typeface="Calibri"/>
              </a:rPr>
              <a:t>Pairwise identifiers </a:t>
            </a:r>
            <a:r>
              <a:rPr sz="2400" b="1" dirty="0">
                <a:solidFill>
                  <a:srgbClr val="16A995"/>
                </a:solidFill>
                <a:cs typeface="Calibri"/>
              </a:rPr>
              <a:t>not only</a:t>
            </a:r>
            <a:r>
              <a:rPr sz="2400" b="1" spc="-60" dirty="0">
                <a:solidFill>
                  <a:srgbClr val="16A995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16A995"/>
                </a:solidFill>
                <a:cs typeface="Calibri"/>
              </a:rPr>
              <a:t>prevent</a:t>
            </a:r>
            <a:r>
              <a:rPr sz="2400" b="1" dirty="0">
                <a:solidFill>
                  <a:srgbClr val="16A99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correlation, </a:t>
            </a:r>
            <a:r>
              <a:rPr sz="2400" b="1" dirty="0">
                <a:solidFill>
                  <a:srgbClr val="16A995"/>
                </a:solidFill>
                <a:cs typeface="Calibri"/>
              </a:rPr>
              <a:t> but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they </a:t>
            </a:r>
            <a:r>
              <a:rPr sz="2400" b="1" spc="-20" dirty="0">
                <a:solidFill>
                  <a:srgbClr val="16A995"/>
                </a:solidFill>
                <a:cs typeface="Calibri"/>
              </a:rPr>
              <a:t>stop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third parties</a:t>
            </a:r>
            <a:r>
              <a:rPr sz="2400" b="1" spc="-40" dirty="0">
                <a:solidFill>
                  <a:srgbClr val="16A99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from transacting </a:t>
            </a:r>
            <a:r>
              <a:rPr sz="2400" b="1" dirty="0">
                <a:solidFill>
                  <a:srgbClr val="16A995"/>
                </a:solidFill>
                <a:cs typeface="Calibri"/>
              </a:rPr>
              <a:t> without the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identity </a:t>
            </a:r>
            <a:r>
              <a:rPr sz="2400" b="1" dirty="0">
                <a:solidFill>
                  <a:srgbClr val="16A995"/>
                </a:solidFill>
                <a:cs typeface="Calibri"/>
              </a:rPr>
              <a:t>owner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taking</a:t>
            </a:r>
            <a:r>
              <a:rPr sz="2400" b="1" spc="-100" dirty="0">
                <a:solidFill>
                  <a:srgbClr val="16A99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16A995"/>
                </a:solidFill>
                <a:cs typeface="Calibri"/>
              </a:rPr>
              <a:t>part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62538" y="7021577"/>
            <a:ext cx="592328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AFC3C7"/>
                </a:solidFill>
                <a:cs typeface="Calibri"/>
              </a:rPr>
              <a:t>Plenum allows for 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group 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of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servers 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run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by  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the </a:t>
            </a:r>
            <a:r>
              <a:rPr sz="2400" b="1" spc="-20" dirty="0">
                <a:solidFill>
                  <a:srgbClr val="AFC3C7"/>
                </a:solidFill>
                <a:cs typeface="Calibri"/>
              </a:rPr>
              <a:t>validators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to come to collective </a:t>
            </a:r>
            <a:r>
              <a:rPr sz="2400" b="1" spc="-20" dirty="0">
                <a:solidFill>
                  <a:srgbClr val="AFC3C7"/>
                </a:solidFill>
                <a:cs typeface="Calibri"/>
              </a:rPr>
              <a:t>agreement  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about the </a:t>
            </a:r>
            <a:r>
              <a:rPr sz="2400" b="1" spc="-10" dirty="0">
                <a:solidFill>
                  <a:srgbClr val="AFC3C7"/>
                </a:solidFill>
                <a:cs typeface="Calibri"/>
              </a:rPr>
              <a:t>validity and order </a:t>
            </a:r>
            <a:r>
              <a:rPr sz="2400" b="1" dirty="0">
                <a:solidFill>
                  <a:srgbClr val="AFC3C7"/>
                </a:solidFill>
                <a:cs typeface="Calibri"/>
              </a:rPr>
              <a:t>of</a:t>
            </a:r>
            <a:r>
              <a:rPr sz="2400" b="1" spc="-40" dirty="0">
                <a:solidFill>
                  <a:srgbClr val="AFC3C7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AFC3C7"/>
                </a:solidFill>
                <a:cs typeface="Calibri"/>
              </a:rPr>
              <a:t>events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27035" y="3119626"/>
            <a:ext cx="1329690" cy="1305560"/>
          </a:xfrm>
          <a:custGeom>
            <a:avLst/>
            <a:gdLst/>
            <a:ahLst/>
            <a:cxnLst/>
            <a:rect l="l" t="t" r="r" b="b"/>
            <a:pathLst>
              <a:path w="664845" h="652780">
                <a:moveTo>
                  <a:pt x="0" y="326136"/>
                </a:moveTo>
                <a:lnTo>
                  <a:pt x="3601" y="277949"/>
                </a:lnTo>
                <a:lnTo>
                  <a:pt x="14064" y="231956"/>
                </a:lnTo>
                <a:lnTo>
                  <a:pt x="30873" y="188659"/>
                </a:lnTo>
                <a:lnTo>
                  <a:pt x="53517" y="148566"/>
                </a:lnTo>
                <a:lnTo>
                  <a:pt x="81481" y="112180"/>
                </a:lnTo>
                <a:lnTo>
                  <a:pt x="114251" y="80007"/>
                </a:lnTo>
                <a:lnTo>
                  <a:pt x="151315" y="52551"/>
                </a:lnTo>
                <a:lnTo>
                  <a:pt x="192159" y="30317"/>
                </a:lnTo>
                <a:lnTo>
                  <a:pt x="236268" y="13811"/>
                </a:lnTo>
                <a:lnTo>
                  <a:pt x="283130" y="3536"/>
                </a:lnTo>
                <a:lnTo>
                  <a:pt x="332232" y="0"/>
                </a:lnTo>
                <a:lnTo>
                  <a:pt x="381333" y="3536"/>
                </a:lnTo>
                <a:lnTo>
                  <a:pt x="428195" y="13811"/>
                </a:lnTo>
                <a:lnTo>
                  <a:pt x="472304" y="30317"/>
                </a:lnTo>
                <a:lnTo>
                  <a:pt x="513148" y="52551"/>
                </a:lnTo>
                <a:lnTo>
                  <a:pt x="550212" y="80007"/>
                </a:lnTo>
                <a:lnTo>
                  <a:pt x="582982" y="112180"/>
                </a:lnTo>
                <a:lnTo>
                  <a:pt x="610946" y="148566"/>
                </a:lnTo>
                <a:lnTo>
                  <a:pt x="633590" y="188659"/>
                </a:lnTo>
                <a:lnTo>
                  <a:pt x="650399" y="231956"/>
                </a:lnTo>
                <a:lnTo>
                  <a:pt x="660862" y="277949"/>
                </a:lnTo>
                <a:lnTo>
                  <a:pt x="664464" y="326136"/>
                </a:lnTo>
                <a:lnTo>
                  <a:pt x="660862" y="374322"/>
                </a:lnTo>
                <a:lnTo>
                  <a:pt x="650399" y="420315"/>
                </a:lnTo>
                <a:lnTo>
                  <a:pt x="633590" y="463612"/>
                </a:lnTo>
                <a:lnTo>
                  <a:pt x="610946" y="503705"/>
                </a:lnTo>
                <a:lnTo>
                  <a:pt x="582982" y="540091"/>
                </a:lnTo>
                <a:lnTo>
                  <a:pt x="550212" y="572264"/>
                </a:lnTo>
                <a:lnTo>
                  <a:pt x="513148" y="599720"/>
                </a:lnTo>
                <a:lnTo>
                  <a:pt x="472304" y="621954"/>
                </a:lnTo>
                <a:lnTo>
                  <a:pt x="428195" y="638460"/>
                </a:lnTo>
                <a:lnTo>
                  <a:pt x="381333" y="648735"/>
                </a:lnTo>
                <a:lnTo>
                  <a:pt x="332232" y="652272"/>
                </a:lnTo>
                <a:lnTo>
                  <a:pt x="283130" y="648735"/>
                </a:lnTo>
                <a:lnTo>
                  <a:pt x="236268" y="638460"/>
                </a:lnTo>
                <a:lnTo>
                  <a:pt x="192159" y="621954"/>
                </a:lnTo>
                <a:lnTo>
                  <a:pt x="151315" y="599720"/>
                </a:lnTo>
                <a:lnTo>
                  <a:pt x="114251" y="572264"/>
                </a:lnTo>
                <a:lnTo>
                  <a:pt x="81481" y="540091"/>
                </a:lnTo>
                <a:lnTo>
                  <a:pt x="53517" y="503705"/>
                </a:lnTo>
                <a:lnTo>
                  <a:pt x="30873" y="463612"/>
                </a:lnTo>
                <a:lnTo>
                  <a:pt x="14064" y="420315"/>
                </a:lnTo>
                <a:lnTo>
                  <a:pt x="3601" y="374322"/>
                </a:lnTo>
                <a:lnTo>
                  <a:pt x="0" y="326136"/>
                </a:lnTo>
                <a:close/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27035" y="5055109"/>
            <a:ext cx="1329690" cy="1301750"/>
          </a:xfrm>
          <a:custGeom>
            <a:avLst/>
            <a:gdLst/>
            <a:ahLst/>
            <a:cxnLst/>
            <a:rect l="l" t="t" r="r" b="b"/>
            <a:pathLst>
              <a:path w="664845" h="650875">
                <a:moveTo>
                  <a:pt x="0" y="325373"/>
                </a:moveTo>
                <a:lnTo>
                  <a:pt x="3601" y="277291"/>
                </a:lnTo>
                <a:lnTo>
                  <a:pt x="14064" y="231399"/>
                </a:lnTo>
                <a:lnTo>
                  <a:pt x="30873" y="188201"/>
                </a:lnTo>
                <a:lnTo>
                  <a:pt x="53517" y="148201"/>
                </a:lnTo>
                <a:lnTo>
                  <a:pt x="81481" y="111902"/>
                </a:lnTo>
                <a:lnTo>
                  <a:pt x="114251" y="79806"/>
                </a:lnTo>
                <a:lnTo>
                  <a:pt x="151315" y="52418"/>
                </a:lnTo>
                <a:lnTo>
                  <a:pt x="192159" y="30240"/>
                </a:lnTo>
                <a:lnTo>
                  <a:pt x="236268" y="13775"/>
                </a:lnTo>
                <a:lnTo>
                  <a:pt x="283130" y="3527"/>
                </a:lnTo>
                <a:lnTo>
                  <a:pt x="332232" y="0"/>
                </a:lnTo>
                <a:lnTo>
                  <a:pt x="381333" y="3527"/>
                </a:lnTo>
                <a:lnTo>
                  <a:pt x="428195" y="13775"/>
                </a:lnTo>
                <a:lnTo>
                  <a:pt x="472304" y="30240"/>
                </a:lnTo>
                <a:lnTo>
                  <a:pt x="513148" y="52418"/>
                </a:lnTo>
                <a:lnTo>
                  <a:pt x="550212" y="79806"/>
                </a:lnTo>
                <a:lnTo>
                  <a:pt x="582982" y="111902"/>
                </a:lnTo>
                <a:lnTo>
                  <a:pt x="610946" y="148201"/>
                </a:lnTo>
                <a:lnTo>
                  <a:pt x="633590" y="188201"/>
                </a:lnTo>
                <a:lnTo>
                  <a:pt x="650399" y="231399"/>
                </a:lnTo>
                <a:lnTo>
                  <a:pt x="660862" y="277291"/>
                </a:lnTo>
                <a:lnTo>
                  <a:pt x="664464" y="325373"/>
                </a:lnTo>
                <a:lnTo>
                  <a:pt x="660862" y="373456"/>
                </a:lnTo>
                <a:lnTo>
                  <a:pt x="650399" y="419348"/>
                </a:lnTo>
                <a:lnTo>
                  <a:pt x="633590" y="462546"/>
                </a:lnTo>
                <a:lnTo>
                  <a:pt x="610946" y="502546"/>
                </a:lnTo>
                <a:lnTo>
                  <a:pt x="582982" y="538845"/>
                </a:lnTo>
                <a:lnTo>
                  <a:pt x="550212" y="570941"/>
                </a:lnTo>
                <a:lnTo>
                  <a:pt x="513148" y="598329"/>
                </a:lnTo>
                <a:lnTo>
                  <a:pt x="472304" y="620507"/>
                </a:lnTo>
                <a:lnTo>
                  <a:pt x="428195" y="636972"/>
                </a:lnTo>
                <a:lnTo>
                  <a:pt x="381333" y="647220"/>
                </a:lnTo>
                <a:lnTo>
                  <a:pt x="332232" y="650747"/>
                </a:lnTo>
                <a:lnTo>
                  <a:pt x="283130" y="647220"/>
                </a:lnTo>
                <a:lnTo>
                  <a:pt x="236268" y="636972"/>
                </a:lnTo>
                <a:lnTo>
                  <a:pt x="192159" y="620507"/>
                </a:lnTo>
                <a:lnTo>
                  <a:pt x="151315" y="598329"/>
                </a:lnTo>
                <a:lnTo>
                  <a:pt x="114251" y="570941"/>
                </a:lnTo>
                <a:lnTo>
                  <a:pt x="81481" y="538845"/>
                </a:lnTo>
                <a:lnTo>
                  <a:pt x="53517" y="502546"/>
                </a:lnTo>
                <a:lnTo>
                  <a:pt x="30873" y="462546"/>
                </a:lnTo>
                <a:lnTo>
                  <a:pt x="14064" y="419348"/>
                </a:lnTo>
                <a:lnTo>
                  <a:pt x="3601" y="373456"/>
                </a:lnTo>
                <a:lnTo>
                  <a:pt x="0" y="325373"/>
                </a:lnTo>
                <a:close/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06691" y="5208522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FFFFF"/>
                </a:solidFill>
                <a:cs typeface="Calibri"/>
              </a:rPr>
              <a:t>02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39229" y="6923530"/>
            <a:ext cx="1329690" cy="1305560"/>
          </a:xfrm>
          <a:custGeom>
            <a:avLst/>
            <a:gdLst/>
            <a:ahLst/>
            <a:cxnLst/>
            <a:rect l="l" t="t" r="r" b="b"/>
            <a:pathLst>
              <a:path w="664845" h="652779">
                <a:moveTo>
                  <a:pt x="0" y="326135"/>
                </a:moveTo>
                <a:lnTo>
                  <a:pt x="3601" y="277949"/>
                </a:lnTo>
                <a:lnTo>
                  <a:pt x="14064" y="231956"/>
                </a:lnTo>
                <a:lnTo>
                  <a:pt x="30873" y="188659"/>
                </a:lnTo>
                <a:lnTo>
                  <a:pt x="53517" y="148566"/>
                </a:lnTo>
                <a:lnTo>
                  <a:pt x="81481" y="112180"/>
                </a:lnTo>
                <a:lnTo>
                  <a:pt x="114251" y="80007"/>
                </a:lnTo>
                <a:lnTo>
                  <a:pt x="151315" y="52551"/>
                </a:lnTo>
                <a:lnTo>
                  <a:pt x="192159" y="30317"/>
                </a:lnTo>
                <a:lnTo>
                  <a:pt x="236268" y="13811"/>
                </a:lnTo>
                <a:lnTo>
                  <a:pt x="283130" y="3536"/>
                </a:lnTo>
                <a:lnTo>
                  <a:pt x="332232" y="0"/>
                </a:lnTo>
                <a:lnTo>
                  <a:pt x="381333" y="3536"/>
                </a:lnTo>
                <a:lnTo>
                  <a:pt x="428195" y="13811"/>
                </a:lnTo>
                <a:lnTo>
                  <a:pt x="472304" y="30317"/>
                </a:lnTo>
                <a:lnTo>
                  <a:pt x="513148" y="52551"/>
                </a:lnTo>
                <a:lnTo>
                  <a:pt x="550212" y="80007"/>
                </a:lnTo>
                <a:lnTo>
                  <a:pt x="582982" y="112180"/>
                </a:lnTo>
                <a:lnTo>
                  <a:pt x="610946" y="148566"/>
                </a:lnTo>
                <a:lnTo>
                  <a:pt x="633590" y="188659"/>
                </a:lnTo>
                <a:lnTo>
                  <a:pt x="650399" y="231956"/>
                </a:lnTo>
                <a:lnTo>
                  <a:pt x="660862" y="277949"/>
                </a:lnTo>
                <a:lnTo>
                  <a:pt x="664463" y="326135"/>
                </a:lnTo>
                <a:lnTo>
                  <a:pt x="660862" y="374330"/>
                </a:lnTo>
                <a:lnTo>
                  <a:pt x="650399" y="420329"/>
                </a:lnTo>
                <a:lnTo>
                  <a:pt x="633590" y="463628"/>
                </a:lnTo>
                <a:lnTo>
                  <a:pt x="610946" y="503722"/>
                </a:lnTo>
                <a:lnTo>
                  <a:pt x="582982" y="540106"/>
                </a:lnTo>
                <a:lnTo>
                  <a:pt x="550212" y="572277"/>
                </a:lnTo>
                <a:lnTo>
                  <a:pt x="513148" y="599730"/>
                </a:lnTo>
                <a:lnTo>
                  <a:pt x="472304" y="621960"/>
                </a:lnTo>
                <a:lnTo>
                  <a:pt x="428195" y="638464"/>
                </a:lnTo>
                <a:lnTo>
                  <a:pt x="381333" y="648735"/>
                </a:lnTo>
                <a:lnTo>
                  <a:pt x="332232" y="652271"/>
                </a:lnTo>
                <a:lnTo>
                  <a:pt x="283130" y="648735"/>
                </a:lnTo>
                <a:lnTo>
                  <a:pt x="236268" y="638464"/>
                </a:lnTo>
                <a:lnTo>
                  <a:pt x="192159" y="621960"/>
                </a:lnTo>
                <a:lnTo>
                  <a:pt x="151315" y="599730"/>
                </a:lnTo>
                <a:lnTo>
                  <a:pt x="114251" y="572277"/>
                </a:lnTo>
                <a:lnTo>
                  <a:pt x="81481" y="540106"/>
                </a:lnTo>
                <a:lnTo>
                  <a:pt x="53517" y="503722"/>
                </a:lnTo>
                <a:lnTo>
                  <a:pt x="30873" y="463628"/>
                </a:lnTo>
                <a:lnTo>
                  <a:pt x="14064" y="420329"/>
                </a:lnTo>
                <a:lnTo>
                  <a:pt x="3601" y="374330"/>
                </a:lnTo>
                <a:lnTo>
                  <a:pt x="0" y="326135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18373" y="7077658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FFFFF"/>
                </a:solidFill>
                <a:cs typeface="Calibri"/>
              </a:rPr>
              <a:t>03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16795" y="3122676"/>
            <a:ext cx="1329690" cy="1305560"/>
          </a:xfrm>
          <a:custGeom>
            <a:avLst/>
            <a:gdLst/>
            <a:ahLst/>
            <a:cxnLst/>
            <a:rect l="l" t="t" r="r" b="b"/>
            <a:pathLst>
              <a:path w="664845" h="652780">
                <a:moveTo>
                  <a:pt x="0" y="326136"/>
                </a:moveTo>
                <a:lnTo>
                  <a:pt x="3601" y="277949"/>
                </a:lnTo>
                <a:lnTo>
                  <a:pt x="14064" y="231956"/>
                </a:lnTo>
                <a:lnTo>
                  <a:pt x="30873" y="188659"/>
                </a:lnTo>
                <a:lnTo>
                  <a:pt x="53517" y="148566"/>
                </a:lnTo>
                <a:lnTo>
                  <a:pt x="81481" y="112180"/>
                </a:lnTo>
                <a:lnTo>
                  <a:pt x="114251" y="80007"/>
                </a:lnTo>
                <a:lnTo>
                  <a:pt x="151315" y="52551"/>
                </a:lnTo>
                <a:lnTo>
                  <a:pt x="192159" y="30317"/>
                </a:lnTo>
                <a:lnTo>
                  <a:pt x="236268" y="13811"/>
                </a:lnTo>
                <a:lnTo>
                  <a:pt x="283130" y="3536"/>
                </a:lnTo>
                <a:lnTo>
                  <a:pt x="332231" y="0"/>
                </a:lnTo>
                <a:lnTo>
                  <a:pt x="381333" y="3536"/>
                </a:lnTo>
                <a:lnTo>
                  <a:pt x="428195" y="13811"/>
                </a:lnTo>
                <a:lnTo>
                  <a:pt x="472304" y="30317"/>
                </a:lnTo>
                <a:lnTo>
                  <a:pt x="513148" y="52551"/>
                </a:lnTo>
                <a:lnTo>
                  <a:pt x="550212" y="80007"/>
                </a:lnTo>
                <a:lnTo>
                  <a:pt x="582982" y="112180"/>
                </a:lnTo>
                <a:lnTo>
                  <a:pt x="610946" y="148566"/>
                </a:lnTo>
                <a:lnTo>
                  <a:pt x="633590" y="188659"/>
                </a:lnTo>
                <a:lnTo>
                  <a:pt x="650399" y="231956"/>
                </a:lnTo>
                <a:lnTo>
                  <a:pt x="660862" y="277949"/>
                </a:lnTo>
                <a:lnTo>
                  <a:pt x="664463" y="326136"/>
                </a:lnTo>
                <a:lnTo>
                  <a:pt x="660862" y="374322"/>
                </a:lnTo>
                <a:lnTo>
                  <a:pt x="650399" y="420315"/>
                </a:lnTo>
                <a:lnTo>
                  <a:pt x="633590" y="463612"/>
                </a:lnTo>
                <a:lnTo>
                  <a:pt x="610946" y="503705"/>
                </a:lnTo>
                <a:lnTo>
                  <a:pt x="582982" y="540091"/>
                </a:lnTo>
                <a:lnTo>
                  <a:pt x="550212" y="572264"/>
                </a:lnTo>
                <a:lnTo>
                  <a:pt x="513148" y="599720"/>
                </a:lnTo>
                <a:lnTo>
                  <a:pt x="472304" y="621954"/>
                </a:lnTo>
                <a:lnTo>
                  <a:pt x="428195" y="638460"/>
                </a:lnTo>
                <a:lnTo>
                  <a:pt x="381333" y="648735"/>
                </a:lnTo>
                <a:lnTo>
                  <a:pt x="332231" y="652272"/>
                </a:lnTo>
                <a:lnTo>
                  <a:pt x="283130" y="648735"/>
                </a:lnTo>
                <a:lnTo>
                  <a:pt x="236268" y="638460"/>
                </a:lnTo>
                <a:lnTo>
                  <a:pt x="192159" y="621954"/>
                </a:lnTo>
                <a:lnTo>
                  <a:pt x="151315" y="599720"/>
                </a:lnTo>
                <a:lnTo>
                  <a:pt x="114251" y="572264"/>
                </a:lnTo>
                <a:lnTo>
                  <a:pt x="81481" y="540091"/>
                </a:lnTo>
                <a:lnTo>
                  <a:pt x="53517" y="503705"/>
                </a:lnTo>
                <a:lnTo>
                  <a:pt x="30873" y="463612"/>
                </a:lnTo>
                <a:lnTo>
                  <a:pt x="14064" y="420315"/>
                </a:lnTo>
                <a:lnTo>
                  <a:pt x="3601" y="374322"/>
                </a:lnTo>
                <a:lnTo>
                  <a:pt x="0" y="326136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06691" y="3277360"/>
            <a:ext cx="26606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  <a:tabLst>
                <a:tab pos="1913888" algn="l"/>
              </a:tabLst>
            </a:pPr>
            <a:r>
              <a:rPr sz="5600" b="1" spc="-20" dirty="0">
                <a:solidFill>
                  <a:srgbClr val="FFFFFF"/>
                </a:solidFill>
                <a:cs typeface="Calibri"/>
              </a:rPr>
              <a:t>0</a:t>
            </a:r>
            <a:r>
              <a:rPr sz="5600" b="1" spc="-10" dirty="0">
                <a:solidFill>
                  <a:srgbClr val="FFFFFF"/>
                </a:solidFill>
                <a:cs typeface="Calibri"/>
              </a:rPr>
              <a:t>1</a:t>
            </a:r>
            <a:r>
              <a:rPr sz="5600" b="1" dirty="0">
                <a:solidFill>
                  <a:srgbClr val="FFFFFF"/>
                </a:solidFill>
                <a:cs typeface="Calibri"/>
              </a:rPr>
              <a:t>	</a:t>
            </a:r>
            <a:r>
              <a:rPr sz="5600" b="1" spc="-20" dirty="0">
                <a:solidFill>
                  <a:srgbClr val="FFFFFF"/>
                </a:solidFill>
                <a:cs typeface="Calibri"/>
              </a:rPr>
              <a:t>04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428989" y="5036821"/>
            <a:ext cx="1329690" cy="1301750"/>
          </a:xfrm>
          <a:custGeom>
            <a:avLst/>
            <a:gdLst/>
            <a:ahLst/>
            <a:cxnLst/>
            <a:rect l="l" t="t" r="r" b="b"/>
            <a:pathLst>
              <a:path w="664845" h="650875">
                <a:moveTo>
                  <a:pt x="0" y="325373"/>
                </a:moveTo>
                <a:lnTo>
                  <a:pt x="3601" y="277291"/>
                </a:lnTo>
                <a:lnTo>
                  <a:pt x="14064" y="231399"/>
                </a:lnTo>
                <a:lnTo>
                  <a:pt x="30873" y="188201"/>
                </a:lnTo>
                <a:lnTo>
                  <a:pt x="53517" y="148201"/>
                </a:lnTo>
                <a:lnTo>
                  <a:pt x="81481" y="111902"/>
                </a:lnTo>
                <a:lnTo>
                  <a:pt x="114251" y="79806"/>
                </a:lnTo>
                <a:lnTo>
                  <a:pt x="151315" y="52418"/>
                </a:lnTo>
                <a:lnTo>
                  <a:pt x="192159" y="30240"/>
                </a:lnTo>
                <a:lnTo>
                  <a:pt x="236268" y="13775"/>
                </a:lnTo>
                <a:lnTo>
                  <a:pt x="283130" y="3527"/>
                </a:lnTo>
                <a:lnTo>
                  <a:pt x="332231" y="0"/>
                </a:lnTo>
                <a:lnTo>
                  <a:pt x="381333" y="3527"/>
                </a:lnTo>
                <a:lnTo>
                  <a:pt x="428195" y="13775"/>
                </a:lnTo>
                <a:lnTo>
                  <a:pt x="472304" y="30240"/>
                </a:lnTo>
                <a:lnTo>
                  <a:pt x="513148" y="52418"/>
                </a:lnTo>
                <a:lnTo>
                  <a:pt x="550212" y="79806"/>
                </a:lnTo>
                <a:lnTo>
                  <a:pt x="582982" y="111902"/>
                </a:lnTo>
                <a:lnTo>
                  <a:pt x="610946" y="148201"/>
                </a:lnTo>
                <a:lnTo>
                  <a:pt x="633590" y="188201"/>
                </a:lnTo>
                <a:lnTo>
                  <a:pt x="650399" y="231399"/>
                </a:lnTo>
                <a:lnTo>
                  <a:pt x="660862" y="277291"/>
                </a:lnTo>
                <a:lnTo>
                  <a:pt x="664463" y="325373"/>
                </a:lnTo>
                <a:lnTo>
                  <a:pt x="660862" y="373456"/>
                </a:lnTo>
                <a:lnTo>
                  <a:pt x="650399" y="419348"/>
                </a:lnTo>
                <a:lnTo>
                  <a:pt x="633590" y="462546"/>
                </a:lnTo>
                <a:lnTo>
                  <a:pt x="610946" y="502546"/>
                </a:lnTo>
                <a:lnTo>
                  <a:pt x="582982" y="538845"/>
                </a:lnTo>
                <a:lnTo>
                  <a:pt x="550212" y="570941"/>
                </a:lnTo>
                <a:lnTo>
                  <a:pt x="513148" y="598329"/>
                </a:lnTo>
                <a:lnTo>
                  <a:pt x="472304" y="620507"/>
                </a:lnTo>
                <a:lnTo>
                  <a:pt x="428195" y="636972"/>
                </a:lnTo>
                <a:lnTo>
                  <a:pt x="381333" y="647220"/>
                </a:lnTo>
                <a:lnTo>
                  <a:pt x="332231" y="650747"/>
                </a:lnTo>
                <a:lnTo>
                  <a:pt x="283130" y="647220"/>
                </a:lnTo>
                <a:lnTo>
                  <a:pt x="236268" y="636972"/>
                </a:lnTo>
                <a:lnTo>
                  <a:pt x="192159" y="620507"/>
                </a:lnTo>
                <a:lnTo>
                  <a:pt x="151315" y="598329"/>
                </a:lnTo>
                <a:lnTo>
                  <a:pt x="114251" y="570941"/>
                </a:lnTo>
                <a:lnTo>
                  <a:pt x="81481" y="538845"/>
                </a:lnTo>
                <a:lnTo>
                  <a:pt x="53517" y="502546"/>
                </a:lnTo>
                <a:lnTo>
                  <a:pt x="30873" y="462546"/>
                </a:lnTo>
                <a:lnTo>
                  <a:pt x="14064" y="419348"/>
                </a:lnTo>
                <a:lnTo>
                  <a:pt x="3601" y="373456"/>
                </a:lnTo>
                <a:lnTo>
                  <a:pt x="0" y="325373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09405" y="5188610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FFFFF"/>
                </a:solidFill>
                <a:cs typeface="Calibri"/>
              </a:rPr>
              <a:t>05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416795" y="6935722"/>
            <a:ext cx="1329690" cy="1305560"/>
          </a:xfrm>
          <a:custGeom>
            <a:avLst/>
            <a:gdLst/>
            <a:ahLst/>
            <a:cxnLst/>
            <a:rect l="l" t="t" r="r" b="b"/>
            <a:pathLst>
              <a:path w="664845" h="652779">
                <a:moveTo>
                  <a:pt x="0" y="326135"/>
                </a:moveTo>
                <a:lnTo>
                  <a:pt x="3601" y="277949"/>
                </a:lnTo>
                <a:lnTo>
                  <a:pt x="14064" y="231956"/>
                </a:lnTo>
                <a:lnTo>
                  <a:pt x="30873" y="188659"/>
                </a:lnTo>
                <a:lnTo>
                  <a:pt x="53517" y="148566"/>
                </a:lnTo>
                <a:lnTo>
                  <a:pt x="81481" y="112180"/>
                </a:lnTo>
                <a:lnTo>
                  <a:pt x="114251" y="80007"/>
                </a:lnTo>
                <a:lnTo>
                  <a:pt x="151315" y="52551"/>
                </a:lnTo>
                <a:lnTo>
                  <a:pt x="192159" y="30317"/>
                </a:lnTo>
                <a:lnTo>
                  <a:pt x="236268" y="13811"/>
                </a:lnTo>
                <a:lnTo>
                  <a:pt x="283130" y="3536"/>
                </a:lnTo>
                <a:lnTo>
                  <a:pt x="332231" y="0"/>
                </a:lnTo>
                <a:lnTo>
                  <a:pt x="381333" y="3536"/>
                </a:lnTo>
                <a:lnTo>
                  <a:pt x="428195" y="13811"/>
                </a:lnTo>
                <a:lnTo>
                  <a:pt x="472304" y="30317"/>
                </a:lnTo>
                <a:lnTo>
                  <a:pt x="513148" y="52551"/>
                </a:lnTo>
                <a:lnTo>
                  <a:pt x="550212" y="80007"/>
                </a:lnTo>
                <a:lnTo>
                  <a:pt x="582982" y="112180"/>
                </a:lnTo>
                <a:lnTo>
                  <a:pt x="610946" y="148566"/>
                </a:lnTo>
                <a:lnTo>
                  <a:pt x="633590" y="188659"/>
                </a:lnTo>
                <a:lnTo>
                  <a:pt x="650399" y="231956"/>
                </a:lnTo>
                <a:lnTo>
                  <a:pt x="660862" y="277949"/>
                </a:lnTo>
                <a:lnTo>
                  <a:pt x="664463" y="326135"/>
                </a:lnTo>
                <a:lnTo>
                  <a:pt x="660862" y="374330"/>
                </a:lnTo>
                <a:lnTo>
                  <a:pt x="650399" y="420329"/>
                </a:lnTo>
                <a:lnTo>
                  <a:pt x="633590" y="463628"/>
                </a:lnTo>
                <a:lnTo>
                  <a:pt x="610946" y="503722"/>
                </a:lnTo>
                <a:lnTo>
                  <a:pt x="582982" y="540106"/>
                </a:lnTo>
                <a:lnTo>
                  <a:pt x="550212" y="572277"/>
                </a:lnTo>
                <a:lnTo>
                  <a:pt x="513148" y="599730"/>
                </a:lnTo>
                <a:lnTo>
                  <a:pt x="472304" y="621960"/>
                </a:lnTo>
                <a:lnTo>
                  <a:pt x="428195" y="638464"/>
                </a:lnTo>
                <a:lnTo>
                  <a:pt x="381333" y="648735"/>
                </a:lnTo>
                <a:lnTo>
                  <a:pt x="332231" y="652272"/>
                </a:lnTo>
                <a:lnTo>
                  <a:pt x="283130" y="648735"/>
                </a:lnTo>
                <a:lnTo>
                  <a:pt x="236268" y="638464"/>
                </a:lnTo>
                <a:lnTo>
                  <a:pt x="192159" y="621960"/>
                </a:lnTo>
                <a:lnTo>
                  <a:pt x="151315" y="599730"/>
                </a:lnTo>
                <a:lnTo>
                  <a:pt x="114251" y="572277"/>
                </a:lnTo>
                <a:lnTo>
                  <a:pt x="81481" y="540106"/>
                </a:lnTo>
                <a:lnTo>
                  <a:pt x="53517" y="503722"/>
                </a:lnTo>
                <a:lnTo>
                  <a:pt x="30873" y="463628"/>
                </a:lnTo>
                <a:lnTo>
                  <a:pt x="14064" y="420329"/>
                </a:lnTo>
                <a:lnTo>
                  <a:pt x="3601" y="374330"/>
                </a:lnTo>
                <a:lnTo>
                  <a:pt x="0" y="326135"/>
                </a:lnTo>
                <a:close/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96451" y="7091680"/>
            <a:ext cx="7708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solidFill>
                  <a:srgbClr val="FFFFFF"/>
                </a:solidFill>
                <a:cs typeface="Calibri"/>
              </a:rPr>
              <a:t>06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79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60553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5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Burrow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034797" y="2281426"/>
            <a:ext cx="3810" cy="3291840"/>
          </a:xfrm>
          <a:custGeom>
            <a:avLst/>
            <a:gdLst/>
            <a:ahLst/>
            <a:cxnLst/>
            <a:rect l="l" t="t" r="r" b="b"/>
            <a:pathLst>
              <a:path w="1904" h="1645920">
                <a:moveTo>
                  <a:pt x="0" y="1645920"/>
                </a:moveTo>
                <a:lnTo>
                  <a:pt x="1587" y="0"/>
                </a:lnTo>
              </a:path>
            </a:pathLst>
          </a:custGeom>
          <a:ln w="198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8701" y="5567170"/>
            <a:ext cx="3810" cy="3291840"/>
          </a:xfrm>
          <a:custGeom>
            <a:avLst/>
            <a:gdLst/>
            <a:ahLst/>
            <a:cxnLst/>
            <a:rect l="l" t="t" r="r" b="b"/>
            <a:pathLst>
              <a:path w="1904" h="1645920">
                <a:moveTo>
                  <a:pt x="0" y="1645920"/>
                </a:moveTo>
                <a:lnTo>
                  <a:pt x="1587" y="0"/>
                </a:lnTo>
              </a:path>
            </a:pathLst>
          </a:custGeom>
          <a:ln w="198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8596" y="4424170"/>
            <a:ext cx="990600" cy="154940"/>
          </a:xfrm>
          <a:custGeom>
            <a:avLst/>
            <a:gdLst/>
            <a:ahLst/>
            <a:cxnLst/>
            <a:rect l="l" t="t" r="r" b="b"/>
            <a:pathLst>
              <a:path w="495300" h="77469">
                <a:moveTo>
                  <a:pt x="419066" y="49357"/>
                </a:moveTo>
                <a:lnTo>
                  <a:pt x="418973" y="77469"/>
                </a:lnTo>
                <a:lnTo>
                  <a:pt x="475577" y="49402"/>
                </a:lnTo>
                <a:lnTo>
                  <a:pt x="431761" y="49402"/>
                </a:lnTo>
                <a:lnTo>
                  <a:pt x="419066" y="49357"/>
                </a:lnTo>
                <a:close/>
              </a:path>
              <a:path w="495300" h="77469">
                <a:moveTo>
                  <a:pt x="38226" y="0"/>
                </a:moveTo>
                <a:lnTo>
                  <a:pt x="23392" y="2915"/>
                </a:lnTo>
                <a:lnTo>
                  <a:pt x="11255" y="11033"/>
                </a:lnTo>
                <a:lnTo>
                  <a:pt x="3047" y="23127"/>
                </a:lnTo>
                <a:lnTo>
                  <a:pt x="0" y="37972"/>
                </a:lnTo>
                <a:lnTo>
                  <a:pt x="2941" y="52822"/>
                </a:lnTo>
                <a:lnTo>
                  <a:pt x="11066" y="64944"/>
                </a:lnTo>
                <a:lnTo>
                  <a:pt x="23151" y="73138"/>
                </a:lnTo>
                <a:lnTo>
                  <a:pt x="37972" y="76200"/>
                </a:lnTo>
                <a:lnTo>
                  <a:pt x="52807" y="73284"/>
                </a:lnTo>
                <a:lnTo>
                  <a:pt x="64944" y="65166"/>
                </a:lnTo>
                <a:lnTo>
                  <a:pt x="73152" y="53072"/>
                </a:lnTo>
                <a:lnTo>
                  <a:pt x="74166" y="48134"/>
                </a:lnTo>
                <a:lnTo>
                  <a:pt x="38061" y="48006"/>
                </a:lnTo>
                <a:lnTo>
                  <a:pt x="38138" y="28193"/>
                </a:lnTo>
                <a:lnTo>
                  <a:pt x="74212" y="28193"/>
                </a:lnTo>
                <a:lnTo>
                  <a:pt x="73258" y="23377"/>
                </a:lnTo>
                <a:lnTo>
                  <a:pt x="65133" y="11255"/>
                </a:lnTo>
                <a:lnTo>
                  <a:pt x="53048" y="3061"/>
                </a:lnTo>
                <a:lnTo>
                  <a:pt x="38226" y="0"/>
                </a:lnTo>
                <a:close/>
              </a:path>
              <a:path w="495300" h="77469">
                <a:moveTo>
                  <a:pt x="419132" y="29545"/>
                </a:moveTo>
                <a:lnTo>
                  <a:pt x="419066" y="49357"/>
                </a:lnTo>
                <a:lnTo>
                  <a:pt x="431761" y="49402"/>
                </a:lnTo>
                <a:lnTo>
                  <a:pt x="431838" y="29590"/>
                </a:lnTo>
                <a:lnTo>
                  <a:pt x="419132" y="29545"/>
                </a:lnTo>
                <a:close/>
              </a:path>
              <a:path w="495300" h="77469">
                <a:moveTo>
                  <a:pt x="419227" y="1269"/>
                </a:moveTo>
                <a:lnTo>
                  <a:pt x="419132" y="29545"/>
                </a:lnTo>
                <a:lnTo>
                  <a:pt x="431838" y="29590"/>
                </a:lnTo>
                <a:lnTo>
                  <a:pt x="431761" y="49402"/>
                </a:lnTo>
                <a:lnTo>
                  <a:pt x="475577" y="49402"/>
                </a:lnTo>
                <a:lnTo>
                  <a:pt x="495299" y="39624"/>
                </a:lnTo>
                <a:lnTo>
                  <a:pt x="419227" y="1269"/>
                </a:lnTo>
                <a:close/>
              </a:path>
              <a:path w="495300" h="77469">
                <a:moveTo>
                  <a:pt x="74237" y="28322"/>
                </a:moveTo>
                <a:lnTo>
                  <a:pt x="76200" y="38226"/>
                </a:lnTo>
                <a:lnTo>
                  <a:pt x="74166" y="48134"/>
                </a:lnTo>
                <a:lnTo>
                  <a:pt x="419066" y="49357"/>
                </a:lnTo>
                <a:lnTo>
                  <a:pt x="419132" y="29545"/>
                </a:lnTo>
                <a:lnTo>
                  <a:pt x="74237" y="28322"/>
                </a:lnTo>
                <a:close/>
              </a:path>
              <a:path w="495300" h="77469">
                <a:moveTo>
                  <a:pt x="38138" y="28193"/>
                </a:moveTo>
                <a:lnTo>
                  <a:pt x="38061" y="48006"/>
                </a:lnTo>
                <a:lnTo>
                  <a:pt x="74166" y="48134"/>
                </a:lnTo>
                <a:lnTo>
                  <a:pt x="76200" y="38226"/>
                </a:lnTo>
                <a:lnTo>
                  <a:pt x="74237" y="28322"/>
                </a:lnTo>
                <a:lnTo>
                  <a:pt x="38138" y="28193"/>
                </a:lnTo>
                <a:close/>
              </a:path>
              <a:path w="495300" h="77469">
                <a:moveTo>
                  <a:pt x="74212" y="28193"/>
                </a:moveTo>
                <a:lnTo>
                  <a:pt x="38138" y="28193"/>
                </a:lnTo>
                <a:lnTo>
                  <a:pt x="74237" y="28322"/>
                </a:lnTo>
                <a:lnTo>
                  <a:pt x="74212" y="28193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8596" y="2275332"/>
            <a:ext cx="990600" cy="154940"/>
          </a:xfrm>
          <a:custGeom>
            <a:avLst/>
            <a:gdLst/>
            <a:ahLst/>
            <a:cxnLst/>
            <a:rect l="l" t="t" r="r" b="b"/>
            <a:pathLst>
              <a:path w="495300" h="77469">
                <a:moveTo>
                  <a:pt x="419066" y="49357"/>
                </a:moveTo>
                <a:lnTo>
                  <a:pt x="418973" y="77470"/>
                </a:lnTo>
                <a:lnTo>
                  <a:pt x="475768" y="49403"/>
                </a:lnTo>
                <a:lnTo>
                  <a:pt x="431761" y="49403"/>
                </a:lnTo>
                <a:lnTo>
                  <a:pt x="419066" y="49357"/>
                </a:lnTo>
                <a:close/>
              </a:path>
              <a:path w="495300" h="77469">
                <a:moveTo>
                  <a:pt x="38226" y="0"/>
                </a:moveTo>
                <a:lnTo>
                  <a:pt x="23392" y="2915"/>
                </a:lnTo>
                <a:lnTo>
                  <a:pt x="11255" y="11033"/>
                </a:lnTo>
                <a:lnTo>
                  <a:pt x="3047" y="23127"/>
                </a:lnTo>
                <a:lnTo>
                  <a:pt x="0" y="37973"/>
                </a:lnTo>
                <a:lnTo>
                  <a:pt x="2941" y="52822"/>
                </a:lnTo>
                <a:lnTo>
                  <a:pt x="11066" y="64944"/>
                </a:lnTo>
                <a:lnTo>
                  <a:pt x="23151" y="73138"/>
                </a:lnTo>
                <a:lnTo>
                  <a:pt x="37972" y="76200"/>
                </a:lnTo>
                <a:lnTo>
                  <a:pt x="52807" y="73284"/>
                </a:lnTo>
                <a:lnTo>
                  <a:pt x="64944" y="65166"/>
                </a:lnTo>
                <a:lnTo>
                  <a:pt x="73152" y="53072"/>
                </a:lnTo>
                <a:lnTo>
                  <a:pt x="74166" y="48134"/>
                </a:lnTo>
                <a:lnTo>
                  <a:pt x="38061" y="48006"/>
                </a:lnTo>
                <a:lnTo>
                  <a:pt x="38138" y="28194"/>
                </a:lnTo>
                <a:lnTo>
                  <a:pt x="74212" y="28194"/>
                </a:lnTo>
                <a:lnTo>
                  <a:pt x="73258" y="23377"/>
                </a:lnTo>
                <a:lnTo>
                  <a:pt x="65133" y="11255"/>
                </a:lnTo>
                <a:lnTo>
                  <a:pt x="53048" y="3061"/>
                </a:lnTo>
                <a:lnTo>
                  <a:pt x="38226" y="0"/>
                </a:lnTo>
                <a:close/>
              </a:path>
              <a:path w="495300" h="77469">
                <a:moveTo>
                  <a:pt x="419132" y="29545"/>
                </a:moveTo>
                <a:lnTo>
                  <a:pt x="419066" y="49357"/>
                </a:lnTo>
                <a:lnTo>
                  <a:pt x="431761" y="49403"/>
                </a:lnTo>
                <a:lnTo>
                  <a:pt x="431838" y="29591"/>
                </a:lnTo>
                <a:lnTo>
                  <a:pt x="419132" y="29545"/>
                </a:lnTo>
                <a:close/>
              </a:path>
              <a:path w="495300" h="77469">
                <a:moveTo>
                  <a:pt x="419227" y="1270"/>
                </a:moveTo>
                <a:lnTo>
                  <a:pt x="419132" y="29545"/>
                </a:lnTo>
                <a:lnTo>
                  <a:pt x="431838" y="29591"/>
                </a:lnTo>
                <a:lnTo>
                  <a:pt x="431761" y="49403"/>
                </a:lnTo>
                <a:lnTo>
                  <a:pt x="475768" y="49403"/>
                </a:lnTo>
                <a:lnTo>
                  <a:pt x="495299" y="39750"/>
                </a:lnTo>
                <a:lnTo>
                  <a:pt x="419227" y="1270"/>
                </a:lnTo>
                <a:close/>
              </a:path>
              <a:path w="495300" h="77469">
                <a:moveTo>
                  <a:pt x="74237" y="28322"/>
                </a:moveTo>
                <a:lnTo>
                  <a:pt x="76200" y="38226"/>
                </a:lnTo>
                <a:lnTo>
                  <a:pt x="74166" y="48134"/>
                </a:lnTo>
                <a:lnTo>
                  <a:pt x="419066" y="49357"/>
                </a:lnTo>
                <a:lnTo>
                  <a:pt x="419132" y="29545"/>
                </a:lnTo>
                <a:lnTo>
                  <a:pt x="74237" y="28322"/>
                </a:lnTo>
                <a:close/>
              </a:path>
              <a:path w="495300" h="77469">
                <a:moveTo>
                  <a:pt x="38138" y="28194"/>
                </a:moveTo>
                <a:lnTo>
                  <a:pt x="38061" y="48006"/>
                </a:lnTo>
                <a:lnTo>
                  <a:pt x="74166" y="48134"/>
                </a:lnTo>
                <a:lnTo>
                  <a:pt x="76200" y="38226"/>
                </a:lnTo>
                <a:lnTo>
                  <a:pt x="74237" y="28322"/>
                </a:lnTo>
                <a:lnTo>
                  <a:pt x="38138" y="28194"/>
                </a:lnTo>
                <a:close/>
              </a:path>
              <a:path w="495300" h="77469">
                <a:moveTo>
                  <a:pt x="74212" y="28194"/>
                </a:moveTo>
                <a:lnTo>
                  <a:pt x="38138" y="28194"/>
                </a:lnTo>
                <a:lnTo>
                  <a:pt x="74237" y="28322"/>
                </a:lnTo>
                <a:lnTo>
                  <a:pt x="74212" y="28194"/>
                </a:lnTo>
                <a:close/>
              </a:path>
            </a:pathLst>
          </a:custGeom>
          <a:solidFill>
            <a:srgbClr val="0558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8596" y="8727947"/>
            <a:ext cx="990600" cy="156210"/>
          </a:xfrm>
          <a:custGeom>
            <a:avLst/>
            <a:gdLst/>
            <a:ahLst/>
            <a:cxnLst/>
            <a:rect l="l" t="t" r="r" b="b"/>
            <a:pathLst>
              <a:path w="495300" h="78104">
                <a:moveTo>
                  <a:pt x="419066" y="49333"/>
                </a:moveTo>
                <a:lnTo>
                  <a:pt x="418973" y="77520"/>
                </a:lnTo>
                <a:lnTo>
                  <a:pt x="475750" y="49377"/>
                </a:lnTo>
                <a:lnTo>
                  <a:pt x="431761" y="49377"/>
                </a:lnTo>
                <a:lnTo>
                  <a:pt x="419066" y="49333"/>
                </a:lnTo>
                <a:close/>
              </a:path>
              <a:path w="495300" h="78104">
                <a:moveTo>
                  <a:pt x="38226" y="0"/>
                </a:moveTo>
                <a:lnTo>
                  <a:pt x="23392" y="2941"/>
                </a:lnTo>
                <a:lnTo>
                  <a:pt x="11255" y="11064"/>
                </a:lnTo>
                <a:lnTo>
                  <a:pt x="3047" y="23145"/>
                </a:lnTo>
                <a:lnTo>
                  <a:pt x="0" y="37960"/>
                </a:lnTo>
                <a:lnTo>
                  <a:pt x="2941" y="52802"/>
                </a:lnTo>
                <a:lnTo>
                  <a:pt x="11066" y="64943"/>
                </a:lnTo>
                <a:lnTo>
                  <a:pt x="23151" y="73152"/>
                </a:lnTo>
                <a:lnTo>
                  <a:pt x="37972" y="76199"/>
                </a:lnTo>
                <a:lnTo>
                  <a:pt x="52807" y="73258"/>
                </a:lnTo>
                <a:lnTo>
                  <a:pt x="64944" y="65133"/>
                </a:lnTo>
                <a:lnTo>
                  <a:pt x="73152" y="53048"/>
                </a:lnTo>
                <a:lnTo>
                  <a:pt x="74163" y="48131"/>
                </a:lnTo>
                <a:lnTo>
                  <a:pt x="38061" y="48005"/>
                </a:lnTo>
                <a:lnTo>
                  <a:pt x="38138" y="28193"/>
                </a:lnTo>
                <a:lnTo>
                  <a:pt x="74211" y="28193"/>
                </a:lnTo>
                <a:lnTo>
                  <a:pt x="73258" y="23386"/>
                </a:lnTo>
                <a:lnTo>
                  <a:pt x="65133" y="11250"/>
                </a:lnTo>
                <a:lnTo>
                  <a:pt x="53048" y="3045"/>
                </a:lnTo>
                <a:lnTo>
                  <a:pt x="38226" y="0"/>
                </a:lnTo>
                <a:close/>
              </a:path>
              <a:path w="495300" h="78104">
                <a:moveTo>
                  <a:pt x="419132" y="29521"/>
                </a:moveTo>
                <a:lnTo>
                  <a:pt x="419066" y="49333"/>
                </a:lnTo>
                <a:lnTo>
                  <a:pt x="431761" y="49377"/>
                </a:lnTo>
                <a:lnTo>
                  <a:pt x="431838" y="29565"/>
                </a:lnTo>
                <a:lnTo>
                  <a:pt x="419132" y="29521"/>
                </a:lnTo>
                <a:close/>
              </a:path>
              <a:path w="495300" h="78104">
                <a:moveTo>
                  <a:pt x="419227" y="1320"/>
                </a:moveTo>
                <a:lnTo>
                  <a:pt x="419132" y="29521"/>
                </a:lnTo>
                <a:lnTo>
                  <a:pt x="431838" y="29565"/>
                </a:lnTo>
                <a:lnTo>
                  <a:pt x="431761" y="49377"/>
                </a:lnTo>
                <a:lnTo>
                  <a:pt x="475750" y="49377"/>
                </a:lnTo>
                <a:lnTo>
                  <a:pt x="495299" y="39687"/>
                </a:lnTo>
                <a:lnTo>
                  <a:pt x="419227" y="1320"/>
                </a:lnTo>
                <a:close/>
              </a:path>
              <a:path w="495300" h="78104">
                <a:moveTo>
                  <a:pt x="74236" y="28319"/>
                </a:moveTo>
                <a:lnTo>
                  <a:pt x="76200" y="38226"/>
                </a:lnTo>
                <a:lnTo>
                  <a:pt x="74163" y="48131"/>
                </a:lnTo>
                <a:lnTo>
                  <a:pt x="419066" y="49333"/>
                </a:lnTo>
                <a:lnTo>
                  <a:pt x="419132" y="29521"/>
                </a:lnTo>
                <a:lnTo>
                  <a:pt x="74236" y="28319"/>
                </a:lnTo>
                <a:close/>
              </a:path>
              <a:path w="495300" h="78104">
                <a:moveTo>
                  <a:pt x="38138" y="28193"/>
                </a:moveTo>
                <a:lnTo>
                  <a:pt x="38061" y="48005"/>
                </a:lnTo>
                <a:lnTo>
                  <a:pt x="74163" y="48131"/>
                </a:lnTo>
                <a:lnTo>
                  <a:pt x="76200" y="38226"/>
                </a:lnTo>
                <a:lnTo>
                  <a:pt x="74236" y="28319"/>
                </a:lnTo>
                <a:lnTo>
                  <a:pt x="38138" y="28193"/>
                </a:lnTo>
                <a:close/>
              </a:path>
              <a:path w="495300" h="78104">
                <a:moveTo>
                  <a:pt x="74211" y="28193"/>
                </a:moveTo>
                <a:lnTo>
                  <a:pt x="38138" y="28193"/>
                </a:lnTo>
                <a:lnTo>
                  <a:pt x="74236" y="28319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8596" y="6576058"/>
            <a:ext cx="990600" cy="154940"/>
          </a:xfrm>
          <a:custGeom>
            <a:avLst/>
            <a:gdLst/>
            <a:ahLst/>
            <a:cxnLst/>
            <a:rect l="l" t="t" r="r" b="b"/>
            <a:pathLst>
              <a:path w="495300" h="77470">
                <a:moveTo>
                  <a:pt x="419066" y="49357"/>
                </a:moveTo>
                <a:lnTo>
                  <a:pt x="418973" y="77470"/>
                </a:lnTo>
                <a:lnTo>
                  <a:pt x="475577" y="49403"/>
                </a:lnTo>
                <a:lnTo>
                  <a:pt x="431761" y="49403"/>
                </a:lnTo>
                <a:lnTo>
                  <a:pt x="419066" y="49357"/>
                </a:lnTo>
                <a:close/>
              </a:path>
              <a:path w="495300" h="77470">
                <a:moveTo>
                  <a:pt x="38226" y="0"/>
                </a:moveTo>
                <a:lnTo>
                  <a:pt x="23392" y="2915"/>
                </a:lnTo>
                <a:lnTo>
                  <a:pt x="11255" y="11033"/>
                </a:lnTo>
                <a:lnTo>
                  <a:pt x="3047" y="23127"/>
                </a:lnTo>
                <a:lnTo>
                  <a:pt x="0" y="37973"/>
                </a:lnTo>
                <a:lnTo>
                  <a:pt x="2941" y="52822"/>
                </a:lnTo>
                <a:lnTo>
                  <a:pt x="11066" y="64944"/>
                </a:lnTo>
                <a:lnTo>
                  <a:pt x="23151" y="73138"/>
                </a:lnTo>
                <a:lnTo>
                  <a:pt x="37972" y="76200"/>
                </a:lnTo>
                <a:lnTo>
                  <a:pt x="52807" y="73284"/>
                </a:lnTo>
                <a:lnTo>
                  <a:pt x="64944" y="65166"/>
                </a:lnTo>
                <a:lnTo>
                  <a:pt x="73152" y="53072"/>
                </a:lnTo>
                <a:lnTo>
                  <a:pt x="74166" y="48134"/>
                </a:lnTo>
                <a:lnTo>
                  <a:pt x="38061" y="48006"/>
                </a:lnTo>
                <a:lnTo>
                  <a:pt x="38138" y="28194"/>
                </a:lnTo>
                <a:lnTo>
                  <a:pt x="74212" y="28194"/>
                </a:lnTo>
                <a:lnTo>
                  <a:pt x="73258" y="23377"/>
                </a:lnTo>
                <a:lnTo>
                  <a:pt x="65133" y="11255"/>
                </a:lnTo>
                <a:lnTo>
                  <a:pt x="53048" y="3061"/>
                </a:lnTo>
                <a:lnTo>
                  <a:pt x="38226" y="0"/>
                </a:lnTo>
                <a:close/>
              </a:path>
              <a:path w="495300" h="77470">
                <a:moveTo>
                  <a:pt x="419132" y="29545"/>
                </a:moveTo>
                <a:lnTo>
                  <a:pt x="419066" y="49357"/>
                </a:lnTo>
                <a:lnTo>
                  <a:pt x="431761" y="49403"/>
                </a:lnTo>
                <a:lnTo>
                  <a:pt x="431838" y="29591"/>
                </a:lnTo>
                <a:lnTo>
                  <a:pt x="419132" y="29545"/>
                </a:lnTo>
                <a:close/>
              </a:path>
              <a:path w="495300" h="77470">
                <a:moveTo>
                  <a:pt x="419227" y="1270"/>
                </a:moveTo>
                <a:lnTo>
                  <a:pt x="419132" y="29545"/>
                </a:lnTo>
                <a:lnTo>
                  <a:pt x="431838" y="29591"/>
                </a:lnTo>
                <a:lnTo>
                  <a:pt x="431761" y="49403"/>
                </a:lnTo>
                <a:lnTo>
                  <a:pt x="475577" y="49403"/>
                </a:lnTo>
                <a:lnTo>
                  <a:pt x="495299" y="39624"/>
                </a:lnTo>
                <a:lnTo>
                  <a:pt x="419227" y="1270"/>
                </a:lnTo>
                <a:close/>
              </a:path>
              <a:path w="495300" h="77470">
                <a:moveTo>
                  <a:pt x="74237" y="28322"/>
                </a:moveTo>
                <a:lnTo>
                  <a:pt x="76200" y="38227"/>
                </a:lnTo>
                <a:lnTo>
                  <a:pt x="74166" y="48134"/>
                </a:lnTo>
                <a:lnTo>
                  <a:pt x="419066" y="49357"/>
                </a:lnTo>
                <a:lnTo>
                  <a:pt x="419132" y="29545"/>
                </a:lnTo>
                <a:lnTo>
                  <a:pt x="74237" y="28322"/>
                </a:lnTo>
                <a:close/>
              </a:path>
              <a:path w="495300" h="77470">
                <a:moveTo>
                  <a:pt x="38138" y="28194"/>
                </a:moveTo>
                <a:lnTo>
                  <a:pt x="38061" y="48006"/>
                </a:lnTo>
                <a:lnTo>
                  <a:pt x="74166" y="48134"/>
                </a:lnTo>
                <a:lnTo>
                  <a:pt x="76200" y="38227"/>
                </a:lnTo>
                <a:lnTo>
                  <a:pt x="74237" y="28322"/>
                </a:lnTo>
                <a:lnTo>
                  <a:pt x="38138" y="28194"/>
                </a:lnTo>
                <a:close/>
              </a:path>
              <a:path w="495300" h="77470">
                <a:moveTo>
                  <a:pt x="74212" y="28194"/>
                </a:moveTo>
                <a:lnTo>
                  <a:pt x="38138" y="28194"/>
                </a:lnTo>
                <a:lnTo>
                  <a:pt x="74237" y="28322"/>
                </a:lnTo>
                <a:lnTo>
                  <a:pt x="74212" y="28194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37815" y="1901443"/>
            <a:ext cx="649351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095A82"/>
                </a:solidFill>
                <a:cs typeface="Calibri"/>
              </a:rPr>
              <a:t>Permissioned blockchain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node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that </a:t>
            </a:r>
            <a:r>
              <a:rPr sz="2400" b="1" spc="-20" dirty="0">
                <a:solidFill>
                  <a:srgbClr val="095A82"/>
                </a:solidFill>
                <a:cs typeface="Calibri"/>
              </a:rPr>
              <a:t>executes</a:t>
            </a:r>
            <a:r>
              <a:rPr sz="2400" b="1" spc="-7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smart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/>
            <a:r>
              <a:rPr sz="2400" b="1" spc="-20" dirty="0">
                <a:solidFill>
                  <a:srgbClr val="095A82"/>
                </a:solidFill>
                <a:cs typeface="Calibri"/>
              </a:rPr>
              <a:t>contract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code following </a:t>
            </a:r>
            <a:r>
              <a:rPr sz="2400" b="1" dirty="0">
                <a:solidFill>
                  <a:srgbClr val="095A82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Ethereum</a:t>
            </a:r>
            <a:r>
              <a:rPr sz="2400" b="1" spc="2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95A82"/>
                </a:solidFill>
                <a:cs typeface="Calibri"/>
              </a:rPr>
              <a:t>specification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37814" y="4091941"/>
            <a:ext cx="58724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0D80B8"/>
                </a:solidFill>
                <a:cs typeface="Calibri"/>
              </a:rPr>
              <a:t>Burrow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is built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for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a multi-chain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universe</a:t>
            </a:r>
            <a:r>
              <a:rPr sz="2400" b="1" spc="-17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with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/>
            <a:r>
              <a:rPr sz="2400" b="1" spc="-10" dirty="0">
                <a:solidFill>
                  <a:srgbClr val="0D80B8"/>
                </a:solidFill>
                <a:cs typeface="Calibri"/>
              </a:rPr>
              <a:t>application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specific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optimization </a:t>
            </a:r>
            <a:r>
              <a:rPr sz="2400" b="1" dirty="0">
                <a:solidFill>
                  <a:srgbClr val="0D80B8"/>
                </a:solidFill>
                <a:cs typeface="Calibri"/>
              </a:rPr>
              <a:t>in</a:t>
            </a:r>
            <a:r>
              <a:rPr sz="2400" b="1" spc="-20" dirty="0">
                <a:solidFill>
                  <a:srgbClr val="0D80B8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D80B8"/>
                </a:solidFill>
                <a:cs typeface="Calibri"/>
              </a:rPr>
              <a:t>mind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37814" y="6282183"/>
            <a:ext cx="777494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F19C13"/>
                </a:solidFill>
                <a:cs typeface="Calibri"/>
              </a:rPr>
              <a:t>Provides transaction finality and high transaction</a:t>
            </a:r>
            <a:r>
              <a:rPr sz="2400" b="1" spc="9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throughput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/>
            <a:r>
              <a:rPr sz="2400" b="1" dirty="0">
                <a:solidFill>
                  <a:srgbClr val="F19C13"/>
                </a:solidFill>
                <a:cs typeface="Calibri"/>
              </a:rPr>
              <a:t>on a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proof-of-stake </a:t>
            </a:r>
            <a:r>
              <a:rPr sz="2400" b="1" spc="-30" dirty="0">
                <a:solidFill>
                  <a:srgbClr val="F19C13"/>
                </a:solidFill>
                <a:cs typeface="Calibri"/>
              </a:rPr>
              <a:t>Tendermint </a:t>
            </a:r>
            <a:r>
              <a:rPr sz="2400" b="1" dirty="0">
                <a:solidFill>
                  <a:srgbClr val="F19C13"/>
                </a:solidFill>
                <a:cs typeface="Calibri"/>
              </a:rPr>
              <a:t>consensus</a:t>
            </a:r>
            <a:r>
              <a:rPr sz="2400" b="1" spc="-80" dirty="0">
                <a:solidFill>
                  <a:srgbClr val="F19C13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19C13"/>
                </a:solidFill>
                <a:cs typeface="Calibri"/>
              </a:rPr>
              <a:t>engine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37815" y="8348064"/>
            <a:ext cx="997839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9CB955"/>
                </a:solidFill>
                <a:cs typeface="Calibri"/>
              </a:rPr>
              <a:t>Burrow as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a node is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constructed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out of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three main components;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consensus  engine,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the </a:t>
            </a:r>
            <a:r>
              <a:rPr sz="2400" b="1" spc="-10" dirty="0">
                <a:solidFill>
                  <a:srgbClr val="9CB955"/>
                </a:solidFill>
                <a:cs typeface="Calibri"/>
              </a:rPr>
              <a:t>permissioned Ethereum virtual machine and </a:t>
            </a:r>
            <a:r>
              <a:rPr sz="2400" b="1" dirty="0">
                <a:solidFill>
                  <a:srgbClr val="9CB955"/>
                </a:solidFill>
                <a:cs typeface="Calibri"/>
              </a:rPr>
              <a:t>the rpc</a:t>
            </a:r>
            <a:r>
              <a:rPr sz="2400" b="1" spc="120" dirty="0">
                <a:solidFill>
                  <a:srgbClr val="9CB955"/>
                </a:solidFill>
                <a:cs typeface="Calibri"/>
              </a:rPr>
              <a:t> </a:t>
            </a:r>
            <a:r>
              <a:rPr sz="2400" b="1" spc="-30" dirty="0">
                <a:solidFill>
                  <a:srgbClr val="9CB955"/>
                </a:solidFill>
                <a:cs typeface="Calibri"/>
              </a:rPr>
              <a:t>gateway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53766" y="1658086"/>
            <a:ext cx="1396008" cy="139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22932" y="1827276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60" y="4296"/>
                </a:lnTo>
                <a:lnTo>
                  <a:pt x="173639" y="16682"/>
                </a:lnTo>
                <a:lnTo>
                  <a:pt x="132091" y="36406"/>
                </a:lnTo>
                <a:lnTo>
                  <a:pt x="94868" y="62716"/>
                </a:lnTo>
                <a:lnTo>
                  <a:pt x="62724" y="94858"/>
                </a:lnTo>
                <a:lnTo>
                  <a:pt x="36412" y="132080"/>
                </a:lnTo>
                <a:lnTo>
                  <a:pt x="16685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5" y="359770"/>
                </a:lnTo>
                <a:lnTo>
                  <a:pt x="36412" y="401320"/>
                </a:lnTo>
                <a:lnTo>
                  <a:pt x="62724" y="438541"/>
                </a:lnTo>
                <a:lnTo>
                  <a:pt x="94868" y="470683"/>
                </a:lnTo>
                <a:lnTo>
                  <a:pt x="132091" y="496993"/>
                </a:lnTo>
                <a:lnTo>
                  <a:pt x="173639" y="516717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19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20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22932" y="1827276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20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55672" y="2104644"/>
            <a:ext cx="39878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10" dirty="0">
                <a:solidFill>
                  <a:srgbClr val="FFFFFF"/>
                </a:solidFill>
                <a:cs typeface="Calibri"/>
              </a:rPr>
              <a:t>01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53766" y="3803878"/>
            <a:ext cx="1396008" cy="139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22932" y="3973066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60" y="4296"/>
                </a:lnTo>
                <a:lnTo>
                  <a:pt x="173639" y="16682"/>
                </a:lnTo>
                <a:lnTo>
                  <a:pt x="132091" y="36406"/>
                </a:lnTo>
                <a:lnTo>
                  <a:pt x="94868" y="62716"/>
                </a:lnTo>
                <a:lnTo>
                  <a:pt x="62724" y="94858"/>
                </a:lnTo>
                <a:lnTo>
                  <a:pt x="36412" y="132080"/>
                </a:lnTo>
                <a:lnTo>
                  <a:pt x="16685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5" y="359770"/>
                </a:lnTo>
                <a:lnTo>
                  <a:pt x="36412" y="401320"/>
                </a:lnTo>
                <a:lnTo>
                  <a:pt x="62724" y="438541"/>
                </a:lnTo>
                <a:lnTo>
                  <a:pt x="94868" y="470683"/>
                </a:lnTo>
                <a:lnTo>
                  <a:pt x="132091" y="496993"/>
                </a:lnTo>
                <a:lnTo>
                  <a:pt x="173639" y="516717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20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22932" y="3973066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20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19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55672" y="4250434"/>
            <a:ext cx="39878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10" dirty="0">
                <a:solidFill>
                  <a:srgbClr val="FFFFFF"/>
                </a:solidFill>
                <a:cs typeface="Calibri"/>
              </a:rPr>
              <a:t>02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53766" y="5967958"/>
            <a:ext cx="1396008" cy="139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22932" y="6137146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60" y="4296"/>
                </a:lnTo>
                <a:lnTo>
                  <a:pt x="173639" y="16682"/>
                </a:lnTo>
                <a:lnTo>
                  <a:pt x="132091" y="36406"/>
                </a:lnTo>
                <a:lnTo>
                  <a:pt x="94868" y="62716"/>
                </a:lnTo>
                <a:lnTo>
                  <a:pt x="62724" y="94858"/>
                </a:lnTo>
                <a:lnTo>
                  <a:pt x="36412" y="132080"/>
                </a:lnTo>
                <a:lnTo>
                  <a:pt x="16685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5" y="359770"/>
                </a:lnTo>
                <a:lnTo>
                  <a:pt x="36412" y="401319"/>
                </a:lnTo>
                <a:lnTo>
                  <a:pt x="62724" y="438541"/>
                </a:lnTo>
                <a:lnTo>
                  <a:pt x="94868" y="470683"/>
                </a:lnTo>
                <a:lnTo>
                  <a:pt x="132091" y="496993"/>
                </a:lnTo>
                <a:lnTo>
                  <a:pt x="173639" y="516717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19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22932" y="6137146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19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55672" y="6415532"/>
            <a:ext cx="39878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10" dirty="0">
                <a:solidFill>
                  <a:srgbClr val="FFFFFF"/>
                </a:solidFill>
                <a:cs typeface="Calibri"/>
              </a:rPr>
              <a:t>03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53766" y="8107680"/>
            <a:ext cx="1396008" cy="139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22932" y="8276842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60" y="4296"/>
                </a:lnTo>
                <a:lnTo>
                  <a:pt x="173639" y="16685"/>
                </a:lnTo>
                <a:lnTo>
                  <a:pt x="132091" y="36412"/>
                </a:lnTo>
                <a:lnTo>
                  <a:pt x="94868" y="62724"/>
                </a:lnTo>
                <a:lnTo>
                  <a:pt x="62724" y="94868"/>
                </a:lnTo>
                <a:lnTo>
                  <a:pt x="36412" y="132091"/>
                </a:lnTo>
                <a:lnTo>
                  <a:pt x="16685" y="173639"/>
                </a:lnTo>
                <a:lnTo>
                  <a:pt x="4296" y="218760"/>
                </a:lnTo>
                <a:lnTo>
                  <a:pt x="0" y="266699"/>
                </a:lnTo>
                <a:lnTo>
                  <a:pt x="4296" y="314639"/>
                </a:lnTo>
                <a:lnTo>
                  <a:pt x="16685" y="359760"/>
                </a:lnTo>
                <a:lnTo>
                  <a:pt x="36412" y="401308"/>
                </a:lnTo>
                <a:lnTo>
                  <a:pt x="62724" y="438531"/>
                </a:lnTo>
                <a:lnTo>
                  <a:pt x="94868" y="470675"/>
                </a:lnTo>
                <a:lnTo>
                  <a:pt x="132091" y="496987"/>
                </a:lnTo>
                <a:lnTo>
                  <a:pt x="173639" y="516714"/>
                </a:lnTo>
                <a:lnTo>
                  <a:pt x="218760" y="529103"/>
                </a:lnTo>
                <a:lnTo>
                  <a:pt x="266700" y="533399"/>
                </a:lnTo>
                <a:lnTo>
                  <a:pt x="314646" y="529103"/>
                </a:lnTo>
                <a:lnTo>
                  <a:pt x="359770" y="516714"/>
                </a:lnTo>
                <a:lnTo>
                  <a:pt x="401320" y="496987"/>
                </a:lnTo>
                <a:lnTo>
                  <a:pt x="438541" y="470675"/>
                </a:lnTo>
                <a:lnTo>
                  <a:pt x="470683" y="438531"/>
                </a:lnTo>
                <a:lnTo>
                  <a:pt x="496993" y="401308"/>
                </a:lnTo>
                <a:lnTo>
                  <a:pt x="516717" y="359760"/>
                </a:lnTo>
                <a:lnTo>
                  <a:pt x="529103" y="314639"/>
                </a:lnTo>
                <a:lnTo>
                  <a:pt x="533400" y="266699"/>
                </a:lnTo>
                <a:lnTo>
                  <a:pt x="529103" y="218760"/>
                </a:lnTo>
                <a:lnTo>
                  <a:pt x="516717" y="173639"/>
                </a:lnTo>
                <a:lnTo>
                  <a:pt x="496993" y="132091"/>
                </a:lnTo>
                <a:lnTo>
                  <a:pt x="470683" y="94868"/>
                </a:lnTo>
                <a:lnTo>
                  <a:pt x="438541" y="62724"/>
                </a:lnTo>
                <a:lnTo>
                  <a:pt x="401320" y="36412"/>
                </a:lnTo>
                <a:lnTo>
                  <a:pt x="359770" y="16685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22932" y="8276842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699"/>
                </a:moveTo>
                <a:lnTo>
                  <a:pt x="4296" y="218760"/>
                </a:lnTo>
                <a:lnTo>
                  <a:pt x="16685" y="173639"/>
                </a:lnTo>
                <a:lnTo>
                  <a:pt x="36412" y="132091"/>
                </a:lnTo>
                <a:lnTo>
                  <a:pt x="62724" y="94868"/>
                </a:lnTo>
                <a:lnTo>
                  <a:pt x="94868" y="62724"/>
                </a:lnTo>
                <a:lnTo>
                  <a:pt x="132091" y="36412"/>
                </a:lnTo>
                <a:lnTo>
                  <a:pt x="173639" y="16685"/>
                </a:lnTo>
                <a:lnTo>
                  <a:pt x="218760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5"/>
                </a:lnTo>
                <a:lnTo>
                  <a:pt x="401320" y="36412"/>
                </a:lnTo>
                <a:lnTo>
                  <a:pt x="438541" y="62724"/>
                </a:lnTo>
                <a:lnTo>
                  <a:pt x="470683" y="94868"/>
                </a:lnTo>
                <a:lnTo>
                  <a:pt x="496993" y="132091"/>
                </a:lnTo>
                <a:lnTo>
                  <a:pt x="516717" y="173639"/>
                </a:lnTo>
                <a:lnTo>
                  <a:pt x="529103" y="218760"/>
                </a:lnTo>
                <a:lnTo>
                  <a:pt x="533400" y="266699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399"/>
                </a:lnTo>
                <a:lnTo>
                  <a:pt x="218760" y="529103"/>
                </a:lnTo>
                <a:lnTo>
                  <a:pt x="173639" y="516714"/>
                </a:lnTo>
                <a:lnTo>
                  <a:pt x="132091" y="496987"/>
                </a:lnTo>
                <a:lnTo>
                  <a:pt x="94868" y="470675"/>
                </a:lnTo>
                <a:lnTo>
                  <a:pt x="62724" y="438531"/>
                </a:lnTo>
                <a:lnTo>
                  <a:pt x="36412" y="401308"/>
                </a:lnTo>
                <a:lnTo>
                  <a:pt x="16685" y="359760"/>
                </a:lnTo>
                <a:lnTo>
                  <a:pt x="4296" y="314639"/>
                </a:lnTo>
                <a:lnTo>
                  <a:pt x="0" y="26669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55672" y="8557158"/>
            <a:ext cx="39878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10" dirty="0">
                <a:solidFill>
                  <a:srgbClr val="FFFFFF"/>
                </a:solidFill>
                <a:cs typeface="Calibri"/>
              </a:rPr>
              <a:t>04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455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4229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40" dirty="0">
                <a:solidFill>
                  <a:srgbClr val="095A82"/>
                </a:solidFill>
              </a:rPr>
              <a:t> </a:t>
            </a:r>
            <a:r>
              <a:rPr sz="5600" spc="-30" dirty="0">
                <a:solidFill>
                  <a:srgbClr val="095A82"/>
                </a:solidFill>
              </a:rPr>
              <a:t>Tools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7467600" y="2567570"/>
            <a:ext cx="3370092" cy="3092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6255" y="2319020"/>
            <a:ext cx="305689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10" dirty="0">
                <a:solidFill>
                  <a:srgbClr val="095A82"/>
                </a:solidFill>
                <a:cs typeface="Calibri"/>
              </a:rPr>
              <a:t>Hyperledger</a:t>
            </a:r>
            <a:r>
              <a:rPr sz="3200" b="1" spc="-70" dirty="0">
                <a:solidFill>
                  <a:srgbClr val="095A82"/>
                </a:solidFill>
                <a:cs typeface="Calibri"/>
              </a:rPr>
              <a:t> </a:t>
            </a:r>
            <a:r>
              <a:rPr sz="3200" b="1" spc="-20" dirty="0">
                <a:solidFill>
                  <a:srgbClr val="095A82"/>
                </a:solidFill>
                <a:cs typeface="Calibri"/>
              </a:rPr>
              <a:t>Cello</a:t>
            </a:r>
            <a:endParaRPr sz="32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200" y="2944366"/>
            <a:ext cx="6342888" cy="2532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4502" y="3054095"/>
            <a:ext cx="6132576" cy="2615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2688" y="2993134"/>
            <a:ext cx="6163056" cy="23530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2689" y="2993135"/>
            <a:ext cx="6163310" cy="2353310"/>
          </a:xfrm>
          <a:custGeom>
            <a:avLst/>
            <a:gdLst/>
            <a:ahLst/>
            <a:cxnLst/>
            <a:rect l="l" t="t" r="r" b="b"/>
            <a:pathLst>
              <a:path w="3081654" h="1176655">
                <a:moveTo>
                  <a:pt x="0" y="196087"/>
                </a:moveTo>
                <a:lnTo>
                  <a:pt x="5179" y="151115"/>
                </a:lnTo>
                <a:lnTo>
                  <a:pt x="19931" y="109838"/>
                </a:lnTo>
                <a:lnTo>
                  <a:pt x="43079" y="73430"/>
                </a:lnTo>
                <a:lnTo>
                  <a:pt x="73446" y="43067"/>
                </a:lnTo>
                <a:lnTo>
                  <a:pt x="109854" y="19924"/>
                </a:lnTo>
                <a:lnTo>
                  <a:pt x="151127" y="5177"/>
                </a:lnTo>
                <a:lnTo>
                  <a:pt x="196087" y="0"/>
                </a:lnTo>
                <a:lnTo>
                  <a:pt x="2885440" y="0"/>
                </a:lnTo>
                <a:lnTo>
                  <a:pt x="2930412" y="5177"/>
                </a:lnTo>
                <a:lnTo>
                  <a:pt x="2971689" y="19924"/>
                </a:lnTo>
                <a:lnTo>
                  <a:pt x="3008097" y="43067"/>
                </a:lnTo>
                <a:lnTo>
                  <a:pt x="3038460" y="73430"/>
                </a:lnTo>
                <a:lnTo>
                  <a:pt x="3061603" y="109838"/>
                </a:lnTo>
                <a:lnTo>
                  <a:pt x="3076350" y="151115"/>
                </a:lnTo>
                <a:lnTo>
                  <a:pt x="3081528" y="196087"/>
                </a:lnTo>
                <a:lnTo>
                  <a:pt x="3081528" y="980440"/>
                </a:lnTo>
                <a:lnTo>
                  <a:pt x="3076350" y="1025412"/>
                </a:lnTo>
                <a:lnTo>
                  <a:pt x="3061603" y="1066689"/>
                </a:lnTo>
                <a:lnTo>
                  <a:pt x="3038460" y="1103097"/>
                </a:lnTo>
                <a:lnTo>
                  <a:pt x="3008097" y="1133460"/>
                </a:lnTo>
                <a:lnTo>
                  <a:pt x="2971689" y="1156603"/>
                </a:lnTo>
                <a:lnTo>
                  <a:pt x="2930412" y="1171350"/>
                </a:lnTo>
                <a:lnTo>
                  <a:pt x="2885440" y="1176528"/>
                </a:lnTo>
                <a:lnTo>
                  <a:pt x="196087" y="1176528"/>
                </a:lnTo>
                <a:lnTo>
                  <a:pt x="151127" y="1171350"/>
                </a:lnTo>
                <a:lnTo>
                  <a:pt x="109854" y="1156603"/>
                </a:lnTo>
                <a:lnTo>
                  <a:pt x="73446" y="1133460"/>
                </a:lnTo>
                <a:lnTo>
                  <a:pt x="43079" y="1103097"/>
                </a:lnTo>
                <a:lnTo>
                  <a:pt x="19931" y="1066689"/>
                </a:lnTo>
                <a:lnTo>
                  <a:pt x="5179" y="1025412"/>
                </a:lnTo>
                <a:lnTo>
                  <a:pt x="0" y="980440"/>
                </a:lnTo>
                <a:lnTo>
                  <a:pt x="0" y="196087"/>
                </a:lnTo>
                <a:close/>
              </a:path>
            </a:pathLst>
          </a:custGeom>
          <a:ln w="9144">
            <a:solidFill>
              <a:srgbClr val="0558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9026" y="3150005"/>
            <a:ext cx="5509260" cy="218136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4130" marR="10160" indent="1270" algn="ctr">
              <a:spcBef>
                <a:spcPts val="210"/>
              </a:spcBef>
            </a:pPr>
            <a:r>
              <a:rPr sz="2800" dirty="0">
                <a:solidFill>
                  <a:srgbClr val="FFFFFF"/>
                </a:solidFill>
                <a:cs typeface="Calibri"/>
              </a:rPr>
              <a:t>Aims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bring the on-demand “as-a-  </a:t>
            </a:r>
            <a:r>
              <a:rPr sz="2800" dirty="0">
                <a:solidFill>
                  <a:srgbClr val="FFFFFF"/>
                </a:solidFill>
                <a:cs typeface="Calibri"/>
              </a:rPr>
              <a:t>service”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deployment model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the 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blockchain ecosystem to reduce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the 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effort required for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creating, managing  and terminating</a:t>
            </a:r>
            <a:r>
              <a:rPr sz="2800" spc="3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blockchains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87566" y="6321552"/>
            <a:ext cx="6903720" cy="2532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97297" y="6431305"/>
            <a:ext cx="6766558" cy="26151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2054" y="6370321"/>
            <a:ext cx="6723888" cy="23530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82055" y="6370321"/>
            <a:ext cx="6724650" cy="2353310"/>
          </a:xfrm>
          <a:custGeom>
            <a:avLst/>
            <a:gdLst/>
            <a:ahLst/>
            <a:cxnLst/>
            <a:rect l="l" t="t" r="r" b="b"/>
            <a:pathLst>
              <a:path w="3362325" h="1176654">
                <a:moveTo>
                  <a:pt x="0" y="196087"/>
                </a:moveTo>
                <a:lnTo>
                  <a:pt x="5177" y="151115"/>
                </a:lnTo>
                <a:lnTo>
                  <a:pt x="19924" y="109838"/>
                </a:lnTo>
                <a:lnTo>
                  <a:pt x="43067" y="73430"/>
                </a:lnTo>
                <a:lnTo>
                  <a:pt x="73430" y="43067"/>
                </a:lnTo>
                <a:lnTo>
                  <a:pt x="109838" y="19924"/>
                </a:lnTo>
                <a:lnTo>
                  <a:pt x="151115" y="5177"/>
                </a:lnTo>
                <a:lnTo>
                  <a:pt x="196088" y="0"/>
                </a:lnTo>
                <a:lnTo>
                  <a:pt x="3165856" y="0"/>
                </a:lnTo>
                <a:lnTo>
                  <a:pt x="3210828" y="5177"/>
                </a:lnTo>
                <a:lnTo>
                  <a:pt x="3252105" y="19924"/>
                </a:lnTo>
                <a:lnTo>
                  <a:pt x="3288513" y="43067"/>
                </a:lnTo>
                <a:lnTo>
                  <a:pt x="3318876" y="73430"/>
                </a:lnTo>
                <a:lnTo>
                  <a:pt x="3342019" y="109838"/>
                </a:lnTo>
                <a:lnTo>
                  <a:pt x="3356766" y="151115"/>
                </a:lnTo>
                <a:lnTo>
                  <a:pt x="3361944" y="196087"/>
                </a:lnTo>
                <a:lnTo>
                  <a:pt x="3361944" y="980439"/>
                </a:lnTo>
                <a:lnTo>
                  <a:pt x="3356766" y="1025400"/>
                </a:lnTo>
                <a:lnTo>
                  <a:pt x="3342019" y="1066672"/>
                </a:lnTo>
                <a:lnTo>
                  <a:pt x="3318876" y="1103081"/>
                </a:lnTo>
                <a:lnTo>
                  <a:pt x="3288513" y="1133448"/>
                </a:lnTo>
                <a:lnTo>
                  <a:pt x="3252105" y="1156596"/>
                </a:lnTo>
                <a:lnTo>
                  <a:pt x="3210828" y="1171348"/>
                </a:lnTo>
                <a:lnTo>
                  <a:pt x="3165856" y="1176527"/>
                </a:lnTo>
                <a:lnTo>
                  <a:pt x="196088" y="1176527"/>
                </a:lnTo>
                <a:lnTo>
                  <a:pt x="151115" y="1171348"/>
                </a:lnTo>
                <a:lnTo>
                  <a:pt x="109838" y="1156596"/>
                </a:lnTo>
                <a:lnTo>
                  <a:pt x="73430" y="1133448"/>
                </a:lnTo>
                <a:lnTo>
                  <a:pt x="43067" y="1103081"/>
                </a:lnTo>
                <a:lnTo>
                  <a:pt x="19924" y="1066673"/>
                </a:lnTo>
                <a:lnTo>
                  <a:pt x="5177" y="1025400"/>
                </a:lnTo>
                <a:lnTo>
                  <a:pt x="0" y="980439"/>
                </a:lnTo>
                <a:lnTo>
                  <a:pt x="0" y="196087"/>
                </a:lnTo>
                <a:close/>
              </a:path>
            </a:pathLst>
          </a:custGeom>
          <a:ln w="9144">
            <a:solidFill>
              <a:srgbClr val="F19A0D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1109" y="5750558"/>
            <a:ext cx="6145530" cy="296619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82700">
              <a:spcBef>
                <a:spcPts val="190"/>
              </a:spcBef>
            </a:pPr>
            <a:r>
              <a:rPr sz="3200" b="1" spc="-10" dirty="0">
                <a:solidFill>
                  <a:srgbClr val="F19C13"/>
                </a:solidFill>
                <a:cs typeface="Calibri"/>
              </a:rPr>
              <a:t>Hyperledger</a:t>
            </a:r>
            <a:r>
              <a:rPr sz="3200" b="1" spc="30" dirty="0">
                <a:solidFill>
                  <a:srgbClr val="F19C13"/>
                </a:solidFill>
                <a:cs typeface="Calibri"/>
              </a:rPr>
              <a:t> </a:t>
            </a:r>
            <a:r>
              <a:rPr sz="3200" b="1" spc="-10" dirty="0">
                <a:solidFill>
                  <a:srgbClr val="F19C13"/>
                </a:solidFill>
                <a:cs typeface="Calibri"/>
              </a:rPr>
              <a:t>Explorer</a:t>
            </a:r>
            <a:endParaRPr sz="3200">
              <a:solidFill>
                <a:prstClr val="black"/>
              </a:solidFill>
              <a:cs typeface="Calibri"/>
            </a:endParaRPr>
          </a:p>
          <a:p>
            <a:pPr marL="25400" marR="10160" indent="-1270" algn="ctr">
              <a:spcBef>
                <a:spcPts val="2310"/>
              </a:spcBef>
            </a:pPr>
            <a:r>
              <a:rPr sz="2800" dirty="0">
                <a:solidFill>
                  <a:srgbClr val="FFFFFF"/>
                </a:solidFill>
                <a:cs typeface="Calibri"/>
              </a:rPr>
              <a:t>Can </a:t>
            </a:r>
            <a:r>
              <a:rPr sz="2800" spc="-60" dirty="0">
                <a:solidFill>
                  <a:srgbClr val="FFFFFF"/>
                </a:solidFill>
                <a:cs typeface="Calibri"/>
              </a:rPr>
              <a:t>view, </a:t>
            </a:r>
            <a:r>
              <a:rPr sz="2800" spc="-30" dirty="0">
                <a:solidFill>
                  <a:srgbClr val="FFFFFF"/>
                </a:solidFill>
                <a:cs typeface="Calibri"/>
              </a:rPr>
              <a:t>invoke,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deploy or query blocks,  transactions and associated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data,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network  information, chain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codes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and transaction  families, </a:t>
            </a:r>
            <a:r>
              <a:rPr sz="2800" dirty="0">
                <a:solidFill>
                  <a:srgbClr val="FFFFFF"/>
                </a:solidFill>
                <a:cs typeface="Calibri"/>
              </a:rPr>
              <a:t>as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well </a:t>
            </a:r>
            <a:r>
              <a:rPr sz="2800" dirty="0">
                <a:solidFill>
                  <a:srgbClr val="FFFFFF"/>
                </a:solidFill>
                <a:cs typeface="Calibri"/>
              </a:rPr>
              <a:t>as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any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other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relevant 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information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stored </a:t>
            </a:r>
            <a:r>
              <a:rPr sz="2800" dirty="0">
                <a:solidFill>
                  <a:srgbClr val="FFFFF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the</a:t>
            </a:r>
            <a:r>
              <a:rPr sz="2800" spc="-6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ledger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049000" y="2935222"/>
            <a:ext cx="6391656" cy="2532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143488" y="3044950"/>
            <a:ext cx="6278880" cy="2615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143489" y="2983993"/>
            <a:ext cx="6211822" cy="23530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143488" y="2983993"/>
            <a:ext cx="6212840" cy="2353310"/>
          </a:xfrm>
          <a:custGeom>
            <a:avLst/>
            <a:gdLst/>
            <a:ahLst/>
            <a:cxnLst/>
            <a:rect l="l" t="t" r="r" b="b"/>
            <a:pathLst>
              <a:path w="3106420" h="1176655">
                <a:moveTo>
                  <a:pt x="0" y="196087"/>
                </a:moveTo>
                <a:lnTo>
                  <a:pt x="5177" y="151115"/>
                </a:lnTo>
                <a:lnTo>
                  <a:pt x="19924" y="109838"/>
                </a:lnTo>
                <a:lnTo>
                  <a:pt x="43067" y="73430"/>
                </a:lnTo>
                <a:lnTo>
                  <a:pt x="73430" y="43067"/>
                </a:lnTo>
                <a:lnTo>
                  <a:pt x="109838" y="19924"/>
                </a:lnTo>
                <a:lnTo>
                  <a:pt x="151115" y="5177"/>
                </a:lnTo>
                <a:lnTo>
                  <a:pt x="196087" y="0"/>
                </a:lnTo>
                <a:lnTo>
                  <a:pt x="2909824" y="0"/>
                </a:lnTo>
                <a:lnTo>
                  <a:pt x="2954796" y="5177"/>
                </a:lnTo>
                <a:lnTo>
                  <a:pt x="2996073" y="19924"/>
                </a:lnTo>
                <a:lnTo>
                  <a:pt x="3032481" y="43067"/>
                </a:lnTo>
                <a:lnTo>
                  <a:pt x="3062844" y="73430"/>
                </a:lnTo>
                <a:lnTo>
                  <a:pt x="3085987" y="109838"/>
                </a:lnTo>
                <a:lnTo>
                  <a:pt x="3100734" y="151115"/>
                </a:lnTo>
                <a:lnTo>
                  <a:pt x="3105911" y="196087"/>
                </a:lnTo>
                <a:lnTo>
                  <a:pt x="3105911" y="980439"/>
                </a:lnTo>
                <a:lnTo>
                  <a:pt x="3100734" y="1025412"/>
                </a:lnTo>
                <a:lnTo>
                  <a:pt x="3085987" y="1066689"/>
                </a:lnTo>
                <a:lnTo>
                  <a:pt x="3062844" y="1103097"/>
                </a:lnTo>
                <a:lnTo>
                  <a:pt x="3032481" y="1133460"/>
                </a:lnTo>
                <a:lnTo>
                  <a:pt x="2996073" y="1156603"/>
                </a:lnTo>
                <a:lnTo>
                  <a:pt x="2954796" y="1171350"/>
                </a:lnTo>
                <a:lnTo>
                  <a:pt x="2909824" y="1176527"/>
                </a:lnTo>
                <a:lnTo>
                  <a:pt x="196087" y="1176527"/>
                </a:lnTo>
                <a:lnTo>
                  <a:pt x="151115" y="1171350"/>
                </a:lnTo>
                <a:lnTo>
                  <a:pt x="109838" y="1156603"/>
                </a:lnTo>
                <a:lnTo>
                  <a:pt x="73430" y="1133460"/>
                </a:lnTo>
                <a:lnTo>
                  <a:pt x="43067" y="1103097"/>
                </a:lnTo>
                <a:lnTo>
                  <a:pt x="19924" y="1066689"/>
                </a:lnTo>
                <a:lnTo>
                  <a:pt x="5177" y="1025412"/>
                </a:lnTo>
                <a:lnTo>
                  <a:pt x="0" y="980439"/>
                </a:lnTo>
                <a:lnTo>
                  <a:pt x="0" y="196087"/>
                </a:lnTo>
                <a:close/>
              </a:path>
            </a:pathLst>
          </a:custGeom>
          <a:ln w="9143">
            <a:solidFill>
              <a:srgbClr val="99B851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19331" y="3142741"/>
            <a:ext cx="5678170" cy="218136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 indent="-15240" algn="ctr">
              <a:spcBef>
                <a:spcPts val="210"/>
              </a:spcBef>
            </a:pPr>
            <a:r>
              <a:rPr sz="2800" spc="-10" dirty="0">
                <a:solidFill>
                  <a:srgbClr val="FFFFFF"/>
                </a:solidFill>
                <a:cs typeface="Calibri"/>
              </a:rPr>
              <a:t>It </a:t>
            </a:r>
            <a:r>
              <a:rPr sz="2800" dirty="0">
                <a:solidFill>
                  <a:srgbClr val="FFFFFF"/>
                </a:solidFill>
                <a:cs typeface="Calibri"/>
              </a:rPr>
              <a:t>is a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collaboration tool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building 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blockchain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business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networks, 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accelerating </a:t>
            </a:r>
            <a:r>
              <a:rPr sz="2800" dirty="0">
                <a:solidFill>
                  <a:srgbClr val="FFFFF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development </a:t>
            </a:r>
            <a:r>
              <a:rPr sz="2800" dirty="0">
                <a:solidFill>
                  <a:srgbClr val="FFFFFF"/>
                </a:solidFill>
                <a:cs typeface="Calibri"/>
              </a:rPr>
              <a:t>of smart  </a:t>
            </a:r>
            <a:r>
              <a:rPr sz="2800" spc="-20" dirty="0">
                <a:solidFill>
                  <a:srgbClr val="FFFFFF"/>
                </a:solidFill>
                <a:cs typeface="Calibri"/>
              </a:rPr>
              <a:t>contracts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and their deployment across  </a:t>
            </a:r>
            <a:r>
              <a:rPr sz="2800" dirty="0">
                <a:solidFill>
                  <a:srgbClr val="FFFFF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distributed</a:t>
            </a:r>
            <a:r>
              <a:rPr sz="2800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Calibri"/>
              </a:rPr>
              <a:t>ledger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46357" y="2319020"/>
            <a:ext cx="3928110" cy="516808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3200" b="1" spc="-10" dirty="0">
                <a:solidFill>
                  <a:srgbClr val="9CB955"/>
                </a:solidFill>
                <a:cs typeface="Calibri"/>
              </a:rPr>
              <a:t>Hyperledger</a:t>
            </a:r>
            <a:r>
              <a:rPr sz="3200" b="1" spc="-60" dirty="0">
                <a:solidFill>
                  <a:srgbClr val="9CB955"/>
                </a:solidFill>
                <a:cs typeface="Calibri"/>
              </a:rPr>
              <a:t> </a:t>
            </a:r>
            <a:r>
              <a:rPr sz="3200" b="1" spc="-20" dirty="0">
                <a:solidFill>
                  <a:srgbClr val="9CB955"/>
                </a:solidFill>
                <a:cs typeface="Calibri"/>
              </a:rPr>
              <a:t>Composer</a:t>
            </a:r>
            <a:endParaRPr sz="32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419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3162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2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Cello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8769094" y="2849878"/>
            <a:ext cx="8607552" cy="5806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034" y="1653489"/>
            <a:ext cx="15974060" cy="5747727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25400">
              <a:spcBef>
                <a:spcPts val="212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Hyperledger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Cello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is a blockchain provision and operation system,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which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helps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manage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blockchain</a:t>
            </a:r>
            <a:r>
              <a:rPr sz="2800" b="1" spc="-4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networks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92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Using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Cello, </a:t>
            </a:r>
            <a:r>
              <a:rPr sz="2800" dirty="0">
                <a:solidFill>
                  <a:srgbClr val="5F5F5F"/>
                </a:solidFill>
                <a:cs typeface="Calibri"/>
              </a:rPr>
              <a:t>everyone can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easily: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55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Build up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a Service (BaaS)</a:t>
            </a:r>
            <a:r>
              <a:rPr sz="2800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platform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Provision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customizable Blockchains instantly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Maintain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pool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running blockchain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/>
            <a:r>
              <a:rPr sz="2800" dirty="0">
                <a:solidFill>
                  <a:srgbClr val="5F5F5F"/>
                </a:solidFill>
                <a:cs typeface="Calibri"/>
              </a:rPr>
              <a:t>top 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bare metals, Virtual Clouds, Container</a:t>
            </a:r>
            <a:r>
              <a:rPr sz="2800" spc="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clusters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7934958" indent="-572770">
              <a:spcBef>
                <a:spcPts val="14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Check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system status, adjust the chain numbers,  scale resources through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dashboards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8700770" indent="-572770"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Extend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monitor, </a:t>
            </a:r>
            <a:r>
              <a:rPr sz="2800" dirty="0">
                <a:solidFill>
                  <a:srgbClr val="5F5F5F"/>
                </a:solidFill>
                <a:cs typeface="Calibri"/>
              </a:rPr>
              <a:t>log,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health and analytics  features by employing additional</a:t>
            </a:r>
            <a:r>
              <a:rPr sz="2800" spc="1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components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015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63258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Explorer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896110"/>
            <a:ext cx="15274290" cy="525656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module </a:t>
            </a:r>
            <a:r>
              <a:rPr sz="2800" dirty="0">
                <a:solidFill>
                  <a:srgbClr val="5F5F5F"/>
                </a:solidFill>
                <a:cs typeface="Calibri"/>
              </a:rPr>
              <a:t>designed to create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user-friendly </a:t>
            </a:r>
            <a:r>
              <a:rPr sz="2800" dirty="0">
                <a:solidFill>
                  <a:srgbClr val="5F5F5F"/>
                </a:solidFill>
                <a:cs typeface="Calibri"/>
              </a:rPr>
              <a:t>Web</a:t>
            </a:r>
            <a:r>
              <a:rPr sz="2800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application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 </a:t>
            </a:r>
            <a:r>
              <a:rPr sz="2800" dirty="0">
                <a:solidFill>
                  <a:srgbClr val="5F5F5F"/>
                </a:solidFill>
                <a:cs typeface="Calibri"/>
              </a:rPr>
              <a:t>was initially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contributed by IBM, Intel and</a:t>
            </a:r>
            <a:r>
              <a:rPr sz="2800" spc="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DTCC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Explorer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designed to create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user-friendly </a:t>
            </a:r>
            <a:r>
              <a:rPr sz="2800" dirty="0">
                <a:solidFill>
                  <a:srgbClr val="5F5F5F"/>
                </a:solidFill>
                <a:cs typeface="Calibri"/>
              </a:rPr>
              <a:t>web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application that can </a:t>
            </a:r>
            <a:r>
              <a:rPr sz="2800" dirty="0">
                <a:solidFill>
                  <a:srgbClr val="5F5F5F"/>
                </a:solidFill>
                <a:cs typeface="Calibri"/>
              </a:rPr>
              <a:t>view, invoke,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deploy, </a:t>
            </a:r>
            <a:r>
              <a:rPr sz="2800" dirty="0">
                <a:solidFill>
                  <a:srgbClr val="5F5F5F"/>
                </a:solidFill>
                <a:cs typeface="Calibri"/>
              </a:rPr>
              <a:t>or</a:t>
            </a:r>
            <a:r>
              <a:rPr sz="2800" spc="2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query: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1130"/>
              </a:spcBef>
              <a:buClr>
                <a:srgbClr val="095A82"/>
              </a:buClr>
              <a:buFont typeface="Wingdings"/>
              <a:buChar char="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blocks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600"/>
              </a:spcBef>
              <a:buClr>
                <a:srgbClr val="095A82"/>
              </a:buClr>
              <a:buFont typeface="Wingdings"/>
              <a:buChar char="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transactions and associated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data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600"/>
              </a:spcBef>
              <a:buClr>
                <a:srgbClr val="095A82"/>
              </a:buClr>
              <a:buFont typeface="Wingdings"/>
              <a:buChar char=""/>
              <a:tabLst>
                <a:tab pos="1945638" algn="l"/>
                <a:tab pos="194691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network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information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610"/>
              </a:spcBef>
              <a:buClr>
                <a:srgbClr val="095A82"/>
              </a:buClr>
              <a:buFont typeface="Wingdings"/>
              <a:buChar char="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chaincodes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600"/>
              </a:spcBef>
              <a:buClr>
                <a:srgbClr val="095A82"/>
              </a:buClr>
              <a:buFont typeface="Wingdings"/>
              <a:buChar char="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transaction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families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600"/>
              </a:spcBef>
              <a:buClr>
                <a:srgbClr val="095A82"/>
              </a:buClr>
              <a:buFont typeface="Wingdings"/>
              <a:buChar char="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any other relevant </a:t>
            </a:r>
            <a:r>
              <a:rPr sz="2800" dirty="0">
                <a:solidFill>
                  <a:srgbClr val="5F5F5F"/>
                </a:solidFill>
                <a:cs typeface="Calibri"/>
              </a:rPr>
              <a:t>information stored in the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ledger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42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89827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 </a:t>
            </a:r>
            <a:r>
              <a:rPr sz="5600" spc="-10" dirty="0">
                <a:solidFill>
                  <a:srgbClr val="095A82"/>
                </a:solidFill>
              </a:rPr>
              <a:t>Explorer</a:t>
            </a:r>
            <a:r>
              <a:rPr sz="5600" spc="11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Window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3474721" y="2072638"/>
            <a:ext cx="11338558" cy="708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65577" y="2063495"/>
            <a:ext cx="11357610" cy="7105650"/>
          </a:xfrm>
          <a:custGeom>
            <a:avLst/>
            <a:gdLst/>
            <a:ahLst/>
            <a:cxnLst/>
            <a:rect l="l" t="t" r="r" b="b"/>
            <a:pathLst>
              <a:path w="5678805" h="3552825">
                <a:moveTo>
                  <a:pt x="0" y="3552444"/>
                </a:moveTo>
                <a:lnTo>
                  <a:pt x="5678423" y="3552444"/>
                </a:lnTo>
                <a:lnTo>
                  <a:pt x="5678423" y="0"/>
                </a:lnTo>
                <a:lnTo>
                  <a:pt x="0" y="0"/>
                </a:lnTo>
                <a:lnTo>
                  <a:pt x="0" y="355244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760"/>
              </a:lnSpc>
            </a:pPr>
            <a:r>
              <a:rPr spc="10" dirty="0"/>
              <a:t>Copyright </a:t>
            </a:r>
            <a:r>
              <a:rPr spc="40" dirty="0"/>
              <a:t>© </a:t>
            </a:r>
            <a:r>
              <a:rPr spc="20" dirty="0"/>
              <a:t>2017, </a:t>
            </a:r>
            <a:r>
              <a:rPr spc="20" dirty="0" err="1"/>
              <a:t>edureka</a:t>
            </a:r>
            <a:r>
              <a:rPr spc="20" dirty="0"/>
              <a:t> </a:t>
            </a:r>
            <a:r>
              <a:rPr spc="20" dirty="0" smtClean="0"/>
              <a:t>an/or </a:t>
            </a:r>
            <a:r>
              <a:rPr spc="10" dirty="0"/>
              <a:t>its affiliates. All rights</a:t>
            </a:r>
            <a:r>
              <a:rPr spc="40" dirty="0"/>
              <a:t> </a:t>
            </a:r>
            <a:r>
              <a:rPr spc="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3084575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684275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3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Composer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934210" y="2424683"/>
            <a:ext cx="16423640" cy="1195070"/>
          </a:xfrm>
          <a:custGeom>
            <a:avLst/>
            <a:gdLst/>
            <a:ahLst/>
            <a:cxnLst/>
            <a:rect l="l" t="t" r="r" b="b"/>
            <a:pathLst>
              <a:path w="8211820" h="597535">
                <a:moveTo>
                  <a:pt x="8111744" y="0"/>
                </a:moveTo>
                <a:lnTo>
                  <a:pt x="99567" y="0"/>
                </a:lnTo>
                <a:lnTo>
                  <a:pt x="60811" y="7824"/>
                </a:lnTo>
                <a:lnTo>
                  <a:pt x="29162" y="29162"/>
                </a:lnTo>
                <a:lnTo>
                  <a:pt x="7824" y="60811"/>
                </a:lnTo>
                <a:lnTo>
                  <a:pt x="0" y="99568"/>
                </a:lnTo>
                <a:lnTo>
                  <a:pt x="0" y="497840"/>
                </a:lnTo>
                <a:lnTo>
                  <a:pt x="7824" y="536596"/>
                </a:lnTo>
                <a:lnTo>
                  <a:pt x="29162" y="568245"/>
                </a:lnTo>
                <a:lnTo>
                  <a:pt x="60811" y="589583"/>
                </a:lnTo>
                <a:lnTo>
                  <a:pt x="99567" y="597408"/>
                </a:lnTo>
                <a:lnTo>
                  <a:pt x="8111744" y="597408"/>
                </a:lnTo>
                <a:lnTo>
                  <a:pt x="8150500" y="589583"/>
                </a:lnTo>
                <a:lnTo>
                  <a:pt x="8182149" y="568245"/>
                </a:lnTo>
                <a:lnTo>
                  <a:pt x="8203487" y="536596"/>
                </a:lnTo>
                <a:lnTo>
                  <a:pt x="8211312" y="497840"/>
                </a:lnTo>
                <a:lnTo>
                  <a:pt x="8211312" y="99568"/>
                </a:lnTo>
                <a:lnTo>
                  <a:pt x="8203487" y="60811"/>
                </a:lnTo>
                <a:lnTo>
                  <a:pt x="8182149" y="29162"/>
                </a:lnTo>
                <a:lnTo>
                  <a:pt x="8150500" y="7824"/>
                </a:lnTo>
                <a:lnTo>
                  <a:pt x="811174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4210" y="2424683"/>
            <a:ext cx="16423640" cy="1195070"/>
          </a:xfrm>
          <a:custGeom>
            <a:avLst/>
            <a:gdLst/>
            <a:ahLst/>
            <a:cxnLst/>
            <a:rect l="l" t="t" r="r" b="b"/>
            <a:pathLst>
              <a:path w="8211820" h="597535">
                <a:moveTo>
                  <a:pt x="0" y="99568"/>
                </a:moveTo>
                <a:lnTo>
                  <a:pt x="7824" y="60811"/>
                </a:lnTo>
                <a:lnTo>
                  <a:pt x="29162" y="29162"/>
                </a:lnTo>
                <a:lnTo>
                  <a:pt x="60811" y="7824"/>
                </a:lnTo>
                <a:lnTo>
                  <a:pt x="99567" y="0"/>
                </a:lnTo>
                <a:lnTo>
                  <a:pt x="8111744" y="0"/>
                </a:lnTo>
                <a:lnTo>
                  <a:pt x="8150500" y="7824"/>
                </a:lnTo>
                <a:lnTo>
                  <a:pt x="8182149" y="29162"/>
                </a:lnTo>
                <a:lnTo>
                  <a:pt x="8203487" y="60811"/>
                </a:lnTo>
                <a:lnTo>
                  <a:pt x="8211312" y="99568"/>
                </a:lnTo>
                <a:lnTo>
                  <a:pt x="8211312" y="497840"/>
                </a:lnTo>
                <a:lnTo>
                  <a:pt x="8203487" y="536596"/>
                </a:lnTo>
                <a:lnTo>
                  <a:pt x="8182149" y="568245"/>
                </a:lnTo>
                <a:lnTo>
                  <a:pt x="8150500" y="589583"/>
                </a:lnTo>
                <a:lnTo>
                  <a:pt x="8111744" y="597408"/>
                </a:lnTo>
                <a:lnTo>
                  <a:pt x="99567" y="597408"/>
                </a:lnTo>
                <a:lnTo>
                  <a:pt x="60811" y="589583"/>
                </a:lnTo>
                <a:lnTo>
                  <a:pt x="29162" y="568245"/>
                </a:lnTo>
                <a:lnTo>
                  <a:pt x="7824" y="536596"/>
                </a:lnTo>
                <a:lnTo>
                  <a:pt x="0" y="497840"/>
                </a:lnTo>
                <a:lnTo>
                  <a:pt x="0" y="995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4210" y="3704845"/>
            <a:ext cx="16423640" cy="1195070"/>
          </a:xfrm>
          <a:custGeom>
            <a:avLst/>
            <a:gdLst/>
            <a:ahLst/>
            <a:cxnLst/>
            <a:rect l="l" t="t" r="r" b="b"/>
            <a:pathLst>
              <a:path w="8211820" h="597535">
                <a:moveTo>
                  <a:pt x="8111744" y="0"/>
                </a:moveTo>
                <a:lnTo>
                  <a:pt x="99567" y="0"/>
                </a:lnTo>
                <a:lnTo>
                  <a:pt x="60811" y="7824"/>
                </a:lnTo>
                <a:lnTo>
                  <a:pt x="29162" y="29162"/>
                </a:lnTo>
                <a:lnTo>
                  <a:pt x="7824" y="60811"/>
                </a:lnTo>
                <a:lnTo>
                  <a:pt x="0" y="99567"/>
                </a:lnTo>
                <a:lnTo>
                  <a:pt x="0" y="497839"/>
                </a:lnTo>
                <a:lnTo>
                  <a:pt x="7824" y="536596"/>
                </a:lnTo>
                <a:lnTo>
                  <a:pt x="29162" y="568245"/>
                </a:lnTo>
                <a:lnTo>
                  <a:pt x="60811" y="589583"/>
                </a:lnTo>
                <a:lnTo>
                  <a:pt x="99567" y="597407"/>
                </a:lnTo>
                <a:lnTo>
                  <a:pt x="8111744" y="597407"/>
                </a:lnTo>
                <a:lnTo>
                  <a:pt x="8150500" y="589583"/>
                </a:lnTo>
                <a:lnTo>
                  <a:pt x="8182149" y="568245"/>
                </a:lnTo>
                <a:lnTo>
                  <a:pt x="8203487" y="536596"/>
                </a:lnTo>
                <a:lnTo>
                  <a:pt x="8211312" y="497839"/>
                </a:lnTo>
                <a:lnTo>
                  <a:pt x="8211312" y="99567"/>
                </a:lnTo>
                <a:lnTo>
                  <a:pt x="8203487" y="60811"/>
                </a:lnTo>
                <a:lnTo>
                  <a:pt x="8182149" y="29162"/>
                </a:lnTo>
                <a:lnTo>
                  <a:pt x="8150500" y="7824"/>
                </a:lnTo>
                <a:lnTo>
                  <a:pt x="8111744" y="0"/>
                </a:lnTo>
                <a:close/>
              </a:path>
            </a:pathLst>
          </a:custGeom>
          <a:solidFill>
            <a:srgbClr val="F19C1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4210" y="3704845"/>
            <a:ext cx="16423640" cy="1195070"/>
          </a:xfrm>
          <a:custGeom>
            <a:avLst/>
            <a:gdLst/>
            <a:ahLst/>
            <a:cxnLst/>
            <a:rect l="l" t="t" r="r" b="b"/>
            <a:pathLst>
              <a:path w="8211820" h="597535">
                <a:moveTo>
                  <a:pt x="0" y="99567"/>
                </a:moveTo>
                <a:lnTo>
                  <a:pt x="7824" y="60811"/>
                </a:lnTo>
                <a:lnTo>
                  <a:pt x="29162" y="29162"/>
                </a:lnTo>
                <a:lnTo>
                  <a:pt x="60811" y="7824"/>
                </a:lnTo>
                <a:lnTo>
                  <a:pt x="99567" y="0"/>
                </a:lnTo>
                <a:lnTo>
                  <a:pt x="8111744" y="0"/>
                </a:lnTo>
                <a:lnTo>
                  <a:pt x="8150500" y="7824"/>
                </a:lnTo>
                <a:lnTo>
                  <a:pt x="8182149" y="29162"/>
                </a:lnTo>
                <a:lnTo>
                  <a:pt x="8203487" y="60811"/>
                </a:lnTo>
                <a:lnTo>
                  <a:pt x="8211312" y="99567"/>
                </a:lnTo>
                <a:lnTo>
                  <a:pt x="8211312" y="497839"/>
                </a:lnTo>
                <a:lnTo>
                  <a:pt x="8203487" y="536596"/>
                </a:lnTo>
                <a:lnTo>
                  <a:pt x="8182149" y="568245"/>
                </a:lnTo>
                <a:lnTo>
                  <a:pt x="8150500" y="589583"/>
                </a:lnTo>
                <a:lnTo>
                  <a:pt x="8111744" y="597407"/>
                </a:lnTo>
                <a:lnTo>
                  <a:pt x="99567" y="597407"/>
                </a:lnTo>
                <a:lnTo>
                  <a:pt x="60811" y="589583"/>
                </a:lnTo>
                <a:lnTo>
                  <a:pt x="29162" y="568245"/>
                </a:lnTo>
                <a:lnTo>
                  <a:pt x="7824" y="536596"/>
                </a:lnTo>
                <a:lnTo>
                  <a:pt x="0" y="497839"/>
                </a:lnTo>
                <a:lnTo>
                  <a:pt x="0" y="99567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4210" y="4985003"/>
            <a:ext cx="16423640" cy="1195070"/>
          </a:xfrm>
          <a:custGeom>
            <a:avLst/>
            <a:gdLst/>
            <a:ahLst/>
            <a:cxnLst/>
            <a:rect l="l" t="t" r="r" b="b"/>
            <a:pathLst>
              <a:path w="8211820" h="597535">
                <a:moveTo>
                  <a:pt x="8111744" y="0"/>
                </a:moveTo>
                <a:lnTo>
                  <a:pt x="99567" y="0"/>
                </a:lnTo>
                <a:lnTo>
                  <a:pt x="60811" y="7824"/>
                </a:lnTo>
                <a:lnTo>
                  <a:pt x="29162" y="29162"/>
                </a:lnTo>
                <a:lnTo>
                  <a:pt x="7824" y="60811"/>
                </a:lnTo>
                <a:lnTo>
                  <a:pt x="0" y="99568"/>
                </a:lnTo>
                <a:lnTo>
                  <a:pt x="0" y="497840"/>
                </a:lnTo>
                <a:lnTo>
                  <a:pt x="7824" y="536596"/>
                </a:lnTo>
                <a:lnTo>
                  <a:pt x="29162" y="568245"/>
                </a:lnTo>
                <a:lnTo>
                  <a:pt x="60811" y="589583"/>
                </a:lnTo>
                <a:lnTo>
                  <a:pt x="99567" y="597408"/>
                </a:lnTo>
                <a:lnTo>
                  <a:pt x="8111744" y="597408"/>
                </a:lnTo>
                <a:lnTo>
                  <a:pt x="8150500" y="589583"/>
                </a:lnTo>
                <a:lnTo>
                  <a:pt x="8182149" y="568245"/>
                </a:lnTo>
                <a:lnTo>
                  <a:pt x="8203487" y="536596"/>
                </a:lnTo>
                <a:lnTo>
                  <a:pt x="8211312" y="497840"/>
                </a:lnTo>
                <a:lnTo>
                  <a:pt x="8211312" y="99568"/>
                </a:lnTo>
                <a:lnTo>
                  <a:pt x="8203487" y="60811"/>
                </a:lnTo>
                <a:lnTo>
                  <a:pt x="8182149" y="29162"/>
                </a:lnTo>
                <a:lnTo>
                  <a:pt x="8150500" y="7824"/>
                </a:lnTo>
                <a:lnTo>
                  <a:pt x="8111744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4210" y="4985003"/>
            <a:ext cx="16423640" cy="1195070"/>
          </a:xfrm>
          <a:custGeom>
            <a:avLst/>
            <a:gdLst/>
            <a:ahLst/>
            <a:cxnLst/>
            <a:rect l="l" t="t" r="r" b="b"/>
            <a:pathLst>
              <a:path w="8211820" h="597535">
                <a:moveTo>
                  <a:pt x="0" y="99568"/>
                </a:moveTo>
                <a:lnTo>
                  <a:pt x="7824" y="60811"/>
                </a:lnTo>
                <a:lnTo>
                  <a:pt x="29162" y="29162"/>
                </a:lnTo>
                <a:lnTo>
                  <a:pt x="60811" y="7824"/>
                </a:lnTo>
                <a:lnTo>
                  <a:pt x="99567" y="0"/>
                </a:lnTo>
                <a:lnTo>
                  <a:pt x="8111744" y="0"/>
                </a:lnTo>
                <a:lnTo>
                  <a:pt x="8150500" y="7824"/>
                </a:lnTo>
                <a:lnTo>
                  <a:pt x="8182149" y="29162"/>
                </a:lnTo>
                <a:lnTo>
                  <a:pt x="8203487" y="60811"/>
                </a:lnTo>
                <a:lnTo>
                  <a:pt x="8211312" y="99568"/>
                </a:lnTo>
                <a:lnTo>
                  <a:pt x="8211312" y="497840"/>
                </a:lnTo>
                <a:lnTo>
                  <a:pt x="8203487" y="536596"/>
                </a:lnTo>
                <a:lnTo>
                  <a:pt x="8182149" y="568245"/>
                </a:lnTo>
                <a:lnTo>
                  <a:pt x="8150500" y="589583"/>
                </a:lnTo>
                <a:lnTo>
                  <a:pt x="8111744" y="597408"/>
                </a:lnTo>
                <a:lnTo>
                  <a:pt x="99567" y="597408"/>
                </a:lnTo>
                <a:lnTo>
                  <a:pt x="60811" y="589583"/>
                </a:lnTo>
                <a:lnTo>
                  <a:pt x="29162" y="568245"/>
                </a:lnTo>
                <a:lnTo>
                  <a:pt x="7824" y="536596"/>
                </a:lnTo>
                <a:lnTo>
                  <a:pt x="0" y="497840"/>
                </a:lnTo>
                <a:lnTo>
                  <a:pt x="0" y="995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4210" y="6265165"/>
            <a:ext cx="16423640" cy="1192530"/>
          </a:xfrm>
          <a:custGeom>
            <a:avLst/>
            <a:gdLst/>
            <a:ahLst/>
            <a:cxnLst/>
            <a:rect l="l" t="t" r="r" b="b"/>
            <a:pathLst>
              <a:path w="8211820" h="596264">
                <a:moveTo>
                  <a:pt x="8111998" y="0"/>
                </a:moveTo>
                <a:lnTo>
                  <a:pt x="99314" y="0"/>
                </a:lnTo>
                <a:lnTo>
                  <a:pt x="60655" y="7802"/>
                </a:lnTo>
                <a:lnTo>
                  <a:pt x="29087" y="29082"/>
                </a:lnTo>
                <a:lnTo>
                  <a:pt x="7804" y="60650"/>
                </a:lnTo>
                <a:lnTo>
                  <a:pt x="0" y="99313"/>
                </a:lnTo>
                <a:lnTo>
                  <a:pt x="0" y="496570"/>
                </a:lnTo>
                <a:lnTo>
                  <a:pt x="7804" y="535233"/>
                </a:lnTo>
                <a:lnTo>
                  <a:pt x="29087" y="566801"/>
                </a:lnTo>
                <a:lnTo>
                  <a:pt x="60655" y="588081"/>
                </a:lnTo>
                <a:lnTo>
                  <a:pt x="99314" y="595884"/>
                </a:lnTo>
                <a:lnTo>
                  <a:pt x="8111998" y="595884"/>
                </a:lnTo>
                <a:lnTo>
                  <a:pt x="8150661" y="588081"/>
                </a:lnTo>
                <a:lnTo>
                  <a:pt x="8182229" y="566801"/>
                </a:lnTo>
                <a:lnTo>
                  <a:pt x="8203509" y="535233"/>
                </a:lnTo>
                <a:lnTo>
                  <a:pt x="8211312" y="496570"/>
                </a:lnTo>
                <a:lnTo>
                  <a:pt x="8211312" y="99313"/>
                </a:lnTo>
                <a:lnTo>
                  <a:pt x="8203509" y="60650"/>
                </a:lnTo>
                <a:lnTo>
                  <a:pt x="8182229" y="29082"/>
                </a:lnTo>
                <a:lnTo>
                  <a:pt x="8150661" y="7802"/>
                </a:lnTo>
                <a:lnTo>
                  <a:pt x="8111998" y="0"/>
                </a:lnTo>
                <a:close/>
              </a:path>
            </a:pathLst>
          </a:custGeom>
          <a:solidFill>
            <a:srgbClr val="16A99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4210" y="6265165"/>
            <a:ext cx="16423640" cy="1192530"/>
          </a:xfrm>
          <a:custGeom>
            <a:avLst/>
            <a:gdLst/>
            <a:ahLst/>
            <a:cxnLst/>
            <a:rect l="l" t="t" r="r" b="b"/>
            <a:pathLst>
              <a:path w="8211820" h="596264">
                <a:moveTo>
                  <a:pt x="0" y="99313"/>
                </a:moveTo>
                <a:lnTo>
                  <a:pt x="7804" y="60650"/>
                </a:lnTo>
                <a:lnTo>
                  <a:pt x="29087" y="29082"/>
                </a:lnTo>
                <a:lnTo>
                  <a:pt x="60655" y="7802"/>
                </a:lnTo>
                <a:lnTo>
                  <a:pt x="99314" y="0"/>
                </a:lnTo>
                <a:lnTo>
                  <a:pt x="8111998" y="0"/>
                </a:lnTo>
                <a:lnTo>
                  <a:pt x="8150661" y="7802"/>
                </a:lnTo>
                <a:lnTo>
                  <a:pt x="8182229" y="29082"/>
                </a:lnTo>
                <a:lnTo>
                  <a:pt x="8203509" y="60650"/>
                </a:lnTo>
                <a:lnTo>
                  <a:pt x="8211312" y="99313"/>
                </a:lnTo>
                <a:lnTo>
                  <a:pt x="8211312" y="496570"/>
                </a:lnTo>
                <a:lnTo>
                  <a:pt x="8203509" y="535233"/>
                </a:lnTo>
                <a:lnTo>
                  <a:pt x="8182229" y="566801"/>
                </a:lnTo>
                <a:lnTo>
                  <a:pt x="8150661" y="588081"/>
                </a:lnTo>
                <a:lnTo>
                  <a:pt x="8111998" y="595884"/>
                </a:lnTo>
                <a:lnTo>
                  <a:pt x="99314" y="595884"/>
                </a:lnTo>
                <a:lnTo>
                  <a:pt x="60655" y="588081"/>
                </a:lnTo>
                <a:lnTo>
                  <a:pt x="29087" y="566801"/>
                </a:lnTo>
                <a:lnTo>
                  <a:pt x="7804" y="535233"/>
                </a:lnTo>
                <a:lnTo>
                  <a:pt x="0" y="496570"/>
                </a:lnTo>
                <a:lnTo>
                  <a:pt x="0" y="9931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4210" y="7545323"/>
            <a:ext cx="16423640" cy="1192530"/>
          </a:xfrm>
          <a:custGeom>
            <a:avLst/>
            <a:gdLst/>
            <a:ahLst/>
            <a:cxnLst/>
            <a:rect l="l" t="t" r="r" b="b"/>
            <a:pathLst>
              <a:path w="8211820" h="596264">
                <a:moveTo>
                  <a:pt x="8111998" y="0"/>
                </a:moveTo>
                <a:lnTo>
                  <a:pt x="99314" y="0"/>
                </a:lnTo>
                <a:lnTo>
                  <a:pt x="60655" y="7802"/>
                </a:lnTo>
                <a:lnTo>
                  <a:pt x="29087" y="29082"/>
                </a:lnTo>
                <a:lnTo>
                  <a:pt x="7804" y="60650"/>
                </a:lnTo>
                <a:lnTo>
                  <a:pt x="0" y="99313"/>
                </a:lnTo>
                <a:lnTo>
                  <a:pt x="0" y="496557"/>
                </a:lnTo>
                <a:lnTo>
                  <a:pt x="7804" y="535222"/>
                </a:lnTo>
                <a:lnTo>
                  <a:pt x="29087" y="566794"/>
                </a:lnTo>
                <a:lnTo>
                  <a:pt x="60655" y="588079"/>
                </a:lnTo>
                <a:lnTo>
                  <a:pt x="99314" y="595883"/>
                </a:lnTo>
                <a:lnTo>
                  <a:pt x="8111998" y="595883"/>
                </a:lnTo>
                <a:lnTo>
                  <a:pt x="8150661" y="588079"/>
                </a:lnTo>
                <a:lnTo>
                  <a:pt x="8182229" y="566794"/>
                </a:lnTo>
                <a:lnTo>
                  <a:pt x="8203509" y="535222"/>
                </a:lnTo>
                <a:lnTo>
                  <a:pt x="8211312" y="496557"/>
                </a:lnTo>
                <a:lnTo>
                  <a:pt x="8211312" y="99313"/>
                </a:lnTo>
                <a:lnTo>
                  <a:pt x="8203509" y="60650"/>
                </a:lnTo>
                <a:lnTo>
                  <a:pt x="8182229" y="29082"/>
                </a:lnTo>
                <a:lnTo>
                  <a:pt x="8150661" y="7802"/>
                </a:lnTo>
                <a:lnTo>
                  <a:pt x="8111998" y="0"/>
                </a:lnTo>
                <a:close/>
              </a:path>
            </a:pathLst>
          </a:custGeom>
          <a:solidFill>
            <a:srgbClr val="AFC3C7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4210" y="7545323"/>
            <a:ext cx="16423640" cy="1192530"/>
          </a:xfrm>
          <a:custGeom>
            <a:avLst/>
            <a:gdLst/>
            <a:ahLst/>
            <a:cxnLst/>
            <a:rect l="l" t="t" r="r" b="b"/>
            <a:pathLst>
              <a:path w="8211820" h="596264">
                <a:moveTo>
                  <a:pt x="0" y="99313"/>
                </a:moveTo>
                <a:lnTo>
                  <a:pt x="7804" y="60650"/>
                </a:lnTo>
                <a:lnTo>
                  <a:pt x="29087" y="29082"/>
                </a:lnTo>
                <a:lnTo>
                  <a:pt x="60655" y="7802"/>
                </a:lnTo>
                <a:lnTo>
                  <a:pt x="99314" y="0"/>
                </a:lnTo>
                <a:lnTo>
                  <a:pt x="8111998" y="0"/>
                </a:lnTo>
                <a:lnTo>
                  <a:pt x="8150661" y="7802"/>
                </a:lnTo>
                <a:lnTo>
                  <a:pt x="8182229" y="29082"/>
                </a:lnTo>
                <a:lnTo>
                  <a:pt x="8203509" y="60650"/>
                </a:lnTo>
                <a:lnTo>
                  <a:pt x="8211312" y="99313"/>
                </a:lnTo>
                <a:lnTo>
                  <a:pt x="8211312" y="496557"/>
                </a:lnTo>
                <a:lnTo>
                  <a:pt x="8203509" y="535222"/>
                </a:lnTo>
                <a:lnTo>
                  <a:pt x="8182229" y="566794"/>
                </a:lnTo>
                <a:lnTo>
                  <a:pt x="8150661" y="588079"/>
                </a:lnTo>
                <a:lnTo>
                  <a:pt x="8111998" y="595883"/>
                </a:lnTo>
                <a:lnTo>
                  <a:pt x="99314" y="595883"/>
                </a:lnTo>
                <a:lnTo>
                  <a:pt x="60655" y="588079"/>
                </a:lnTo>
                <a:lnTo>
                  <a:pt x="29087" y="566794"/>
                </a:lnTo>
                <a:lnTo>
                  <a:pt x="7804" y="535222"/>
                </a:lnTo>
                <a:lnTo>
                  <a:pt x="0" y="496557"/>
                </a:lnTo>
                <a:lnTo>
                  <a:pt x="0" y="9931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1024" y="2513582"/>
            <a:ext cx="16062960" cy="59067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lnSpc>
                <a:spcPts val="3440"/>
              </a:lnSpc>
              <a:spcBef>
                <a:spcPts val="200"/>
              </a:spcBef>
            </a:pPr>
            <a:r>
              <a:rPr sz="3000" spc="-10" dirty="0">
                <a:solidFill>
                  <a:srgbClr val="FFFFFF"/>
                </a:solidFill>
                <a:cs typeface="Calibri"/>
              </a:rPr>
              <a:t>An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extensive,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open development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toolset </a:t>
            </a:r>
            <a:r>
              <a:rPr sz="3000" dirty="0">
                <a:solidFill>
                  <a:srgbClr val="FFFFFF"/>
                </a:solidFill>
                <a:cs typeface="Calibri"/>
              </a:rPr>
              <a:t>and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framework to </a:t>
            </a:r>
            <a:r>
              <a:rPr sz="3000" spc="-30" dirty="0">
                <a:solidFill>
                  <a:srgbClr val="FFFFFF"/>
                </a:solidFill>
                <a:cs typeface="Calibri"/>
              </a:rPr>
              <a:t>make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developing blockchain</a:t>
            </a:r>
            <a:r>
              <a:rPr sz="3000" spc="120" dirty="0">
                <a:solidFill>
                  <a:srgbClr val="FFFFFF"/>
                </a:solidFill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applications</a:t>
            </a:r>
            <a:endParaRPr sz="3000">
              <a:solidFill>
                <a:prstClr val="black"/>
              </a:solidFill>
              <a:cs typeface="Calibri"/>
            </a:endParaRPr>
          </a:p>
          <a:p>
            <a:pPr marL="25400">
              <a:lnSpc>
                <a:spcPts val="3440"/>
              </a:lnSpc>
            </a:pPr>
            <a:r>
              <a:rPr sz="3000" dirty="0">
                <a:solidFill>
                  <a:srgbClr val="FFFFFF"/>
                </a:solidFill>
                <a:cs typeface="Calibri"/>
              </a:rPr>
              <a:t>easier</a:t>
            </a:r>
            <a:endParaRPr sz="30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>
              <a:lnSpc>
                <a:spcPts val="3440"/>
              </a:lnSpc>
            </a:pPr>
            <a:r>
              <a:rPr sz="3000" dirty="0">
                <a:solidFill>
                  <a:srgbClr val="FFFFFF"/>
                </a:solidFill>
                <a:cs typeface="Calibri"/>
              </a:rPr>
              <a:t>It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accelerate </a:t>
            </a:r>
            <a:r>
              <a:rPr sz="3000" dirty="0">
                <a:solidFill>
                  <a:srgbClr val="FFFFFF"/>
                </a:solidFill>
                <a:cs typeface="Calibri"/>
              </a:rPr>
              <a:t>time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to value, </a:t>
            </a:r>
            <a:r>
              <a:rPr sz="3000" dirty="0">
                <a:solidFill>
                  <a:srgbClr val="FFFFFF"/>
                </a:solidFill>
                <a:cs typeface="Calibri"/>
              </a:rPr>
              <a:t>and </a:t>
            </a:r>
            <a:r>
              <a:rPr sz="3000" spc="-30" dirty="0">
                <a:solidFill>
                  <a:srgbClr val="FFFFFF"/>
                </a:solidFill>
                <a:cs typeface="Calibri"/>
              </a:rPr>
              <a:t>make </a:t>
            </a:r>
            <a:r>
              <a:rPr sz="3000" dirty="0">
                <a:solidFill>
                  <a:srgbClr val="FFFFFF"/>
                </a:solidFill>
                <a:cs typeface="Calibri"/>
              </a:rPr>
              <a:t>it easier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to integrate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your blockchain applications with </a:t>
            </a:r>
            <a:r>
              <a:rPr sz="3000" dirty="0">
                <a:solidFill>
                  <a:srgbClr val="FFFFFF"/>
                </a:solidFill>
                <a:cs typeface="Calibri"/>
              </a:rPr>
              <a:t>the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existing</a:t>
            </a:r>
            <a:endParaRPr sz="3000">
              <a:solidFill>
                <a:prstClr val="black"/>
              </a:solidFill>
              <a:cs typeface="Calibri"/>
            </a:endParaRPr>
          </a:p>
          <a:p>
            <a:pPr marL="25400">
              <a:lnSpc>
                <a:spcPts val="3440"/>
              </a:lnSpc>
            </a:pPr>
            <a:r>
              <a:rPr sz="3000" spc="-10" dirty="0">
                <a:solidFill>
                  <a:srgbClr val="FFFFFF"/>
                </a:solidFill>
                <a:cs typeface="Calibri"/>
              </a:rPr>
              <a:t>business</a:t>
            </a:r>
            <a:r>
              <a:rPr sz="30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systems</a:t>
            </a:r>
            <a:endParaRPr sz="30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90"/>
              </a:spcBef>
            </a:pPr>
            <a:endParaRPr sz="2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>
              <a:lnSpc>
                <a:spcPts val="3440"/>
              </a:lnSpc>
            </a:pPr>
            <a:r>
              <a:rPr sz="3000" spc="-10" dirty="0">
                <a:solidFill>
                  <a:srgbClr val="FFFFFF"/>
                </a:solidFill>
                <a:cs typeface="Calibri"/>
              </a:rPr>
              <a:t>Allows you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to </a:t>
            </a:r>
            <a:r>
              <a:rPr sz="3000" dirty="0">
                <a:solidFill>
                  <a:srgbClr val="FFFFFF"/>
                </a:solidFill>
                <a:cs typeface="Calibri"/>
              </a:rPr>
              <a:t>model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your business network </a:t>
            </a:r>
            <a:r>
              <a:rPr sz="3000" dirty="0">
                <a:solidFill>
                  <a:srgbClr val="FFFFFF"/>
                </a:solidFill>
                <a:cs typeface="Calibri"/>
              </a:rPr>
              <a:t>and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integrate existing systems </a:t>
            </a:r>
            <a:r>
              <a:rPr sz="3000" dirty="0">
                <a:solidFill>
                  <a:srgbClr val="FFFFFF"/>
                </a:solidFill>
                <a:cs typeface="Calibri"/>
              </a:rPr>
              <a:t>and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data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with</a:t>
            </a:r>
            <a:r>
              <a:rPr sz="3000" spc="-200" dirty="0">
                <a:solidFill>
                  <a:srgbClr val="FFFFFF"/>
                </a:solidFill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your</a:t>
            </a:r>
            <a:endParaRPr sz="3000">
              <a:solidFill>
                <a:prstClr val="black"/>
              </a:solidFill>
              <a:cs typeface="Calibri"/>
            </a:endParaRPr>
          </a:p>
          <a:p>
            <a:pPr marL="25400">
              <a:lnSpc>
                <a:spcPts val="3440"/>
              </a:lnSpc>
            </a:pPr>
            <a:r>
              <a:rPr sz="3000" spc="-10" dirty="0">
                <a:solidFill>
                  <a:srgbClr val="FFFFFF"/>
                </a:solidFill>
                <a:cs typeface="Calibri"/>
              </a:rPr>
              <a:t>blockchain</a:t>
            </a:r>
            <a:r>
              <a:rPr sz="3000" spc="-60" dirty="0">
                <a:solidFill>
                  <a:srgbClr val="FFFFFF"/>
                </a:solidFill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applications</a:t>
            </a:r>
            <a:endParaRPr sz="30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90"/>
              </a:spcBef>
            </a:pPr>
            <a:endParaRPr sz="2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>
              <a:lnSpc>
                <a:spcPts val="3440"/>
              </a:lnSpc>
            </a:pPr>
            <a:r>
              <a:rPr sz="3000" spc="-10" dirty="0">
                <a:solidFill>
                  <a:srgbClr val="FFFFFF"/>
                </a:solidFill>
                <a:cs typeface="Calibri"/>
              </a:rPr>
              <a:t>Applications use business centric APIs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to </a:t>
            </a:r>
            <a:r>
              <a:rPr sz="3000" spc="-40" dirty="0">
                <a:solidFill>
                  <a:srgbClr val="FFFFFF"/>
                </a:solidFill>
                <a:cs typeface="Calibri"/>
              </a:rPr>
              <a:t>invoke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transactions that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create, delete, </a:t>
            </a:r>
            <a:r>
              <a:rPr sz="3000" dirty="0">
                <a:solidFill>
                  <a:srgbClr val="FFFFFF"/>
                </a:solidFill>
                <a:cs typeface="Calibri"/>
              </a:rPr>
              <a:t>and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update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assets</a:t>
            </a:r>
            <a:r>
              <a:rPr sz="3000" spc="90" dirty="0">
                <a:solidFill>
                  <a:srgbClr val="FFFFFF"/>
                </a:solidFill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cs typeface="Calibri"/>
              </a:rPr>
              <a:t>and</a:t>
            </a:r>
            <a:endParaRPr sz="3000">
              <a:solidFill>
                <a:prstClr val="black"/>
              </a:solidFill>
              <a:cs typeface="Calibri"/>
            </a:endParaRPr>
          </a:p>
          <a:p>
            <a:pPr marL="25400">
              <a:lnSpc>
                <a:spcPts val="3440"/>
              </a:lnSpc>
            </a:pPr>
            <a:r>
              <a:rPr sz="3000" spc="-20" dirty="0">
                <a:solidFill>
                  <a:srgbClr val="FFFFFF"/>
                </a:solidFill>
                <a:cs typeface="Calibri"/>
              </a:rPr>
              <a:t>transfer </a:t>
            </a:r>
            <a:r>
              <a:rPr sz="3000" dirty="0">
                <a:solidFill>
                  <a:srgbClr val="FFFFFF"/>
                </a:solidFill>
                <a:cs typeface="Calibri"/>
              </a:rPr>
              <a:t>them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between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 participants</a:t>
            </a:r>
            <a:endParaRPr sz="30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0"/>
              </a:spcBef>
            </a:pPr>
            <a:endParaRPr sz="4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3000" spc="-10" dirty="0">
                <a:solidFill>
                  <a:srgbClr val="FFFFFF"/>
                </a:solidFill>
                <a:cs typeface="Calibri"/>
              </a:rPr>
              <a:t>Assets, participants </a:t>
            </a:r>
            <a:r>
              <a:rPr sz="3000" dirty="0">
                <a:solidFill>
                  <a:srgbClr val="FFFFFF"/>
                </a:solidFill>
                <a:cs typeface="Calibri"/>
              </a:rPr>
              <a:t>and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transactions </a:t>
            </a:r>
            <a:r>
              <a:rPr sz="3000" spc="-20" dirty="0">
                <a:solidFill>
                  <a:srgbClr val="FFFFFF"/>
                </a:solidFill>
                <a:cs typeface="Calibri"/>
              </a:rPr>
              <a:t>are recorded </a:t>
            </a:r>
            <a:r>
              <a:rPr sz="3000" dirty="0">
                <a:solidFill>
                  <a:srgbClr val="FFFFFF"/>
                </a:solidFill>
                <a:cs typeface="Calibri"/>
              </a:rPr>
              <a:t>in the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worlds </a:t>
            </a:r>
            <a:r>
              <a:rPr sz="3000" spc="-30" dirty="0">
                <a:solidFill>
                  <a:srgbClr val="FFFFFF"/>
                </a:solidFill>
                <a:cs typeface="Calibri"/>
              </a:rPr>
              <a:t>state </a:t>
            </a:r>
            <a:r>
              <a:rPr sz="3000" dirty="0">
                <a:solidFill>
                  <a:srgbClr val="FFFFFF"/>
                </a:solidFill>
                <a:cs typeface="Calibri"/>
              </a:rPr>
              <a:t>in</a:t>
            </a:r>
            <a:r>
              <a:rPr sz="3000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cs typeface="Calibri"/>
              </a:rPr>
              <a:t>registries</a:t>
            </a:r>
            <a:endParaRPr sz="30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12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3731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Business Network- Traditional v/s</a:t>
            </a:r>
            <a:r>
              <a:rPr sz="5600" spc="10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Blockchain</a:t>
            </a:r>
            <a:endParaRPr sz="5600"/>
          </a:p>
        </p:txBody>
      </p:sp>
      <p:sp>
        <p:nvSpPr>
          <p:cNvPr id="5" name="object 5"/>
          <p:cNvSpPr/>
          <p:nvPr/>
        </p:nvSpPr>
        <p:spPr>
          <a:xfrm>
            <a:off x="1210054" y="2563367"/>
            <a:ext cx="7656576" cy="5279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01201" y="2511550"/>
            <a:ext cx="7754110" cy="5312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6020" y="8187740"/>
            <a:ext cx="537464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dirty="0">
                <a:solidFill>
                  <a:srgbClr val="5F5F5F"/>
                </a:solidFill>
                <a:cs typeface="Calibri"/>
              </a:rPr>
              <a:t>Business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- A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traditional</a:t>
            </a:r>
            <a:r>
              <a:rPr sz="2700" b="1" spc="-31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view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15854" y="8187740"/>
            <a:ext cx="572262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dirty="0">
                <a:solidFill>
                  <a:srgbClr val="5F5F5F"/>
                </a:solidFill>
                <a:cs typeface="Calibri"/>
              </a:rPr>
              <a:t>Business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- The blockchain</a:t>
            </a:r>
            <a:r>
              <a:rPr sz="2700" b="1" spc="-37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view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468600" y="38481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06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02044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Benefits of </a:t>
            </a: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16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Composer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2685289" y="2243326"/>
            <a:ext cx="12917422" cy="6626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57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6753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Extensive Familiar Open Development</a:t>
            </a:r>
            <a:r>
              <a:rPr sz="5600" spc="11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Toolset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7708393" y="5410200"/>
            <a:ext cx="9646918" cy="3722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035" y="1653489"/>
            <a:ext cx="16328390" cy="5034712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25400">
              <a:spcBef>
                <a:spcPts val="212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In addition, Fabric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Composer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is designed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underlying technology stack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familiar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to open-source</a:t>
            </a:r>
            <a:r>
              <a:rPr sz="2800" b="1" spc="-4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developers: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9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logic 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implemented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in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JavaScript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There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client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libraries for Node.js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(npm)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editor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plugins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Atom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Visual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Studio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 has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CLI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deploy and manage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perform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other </a:t>
            </a:r>
            <a:r>
              <a:rPr sz="2800" dirty="0">
                <a:solidFill>
                  <a:srgbClr val="5F5F5F"/>
                </a:solidFill>
                <a:cs typeface="Calibri"/>
              </a:rPr>
              <a:t>operations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from the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API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311150" indent="-572770"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 has code </a:t>
            </a:r>
            <a:r>
              <a:rPr sz="2800" dirty="0">
                <a:solidFill>
                  <a:srgbClr val="5F5F5F"/>
                </a:solidFill>
                <a:cs typeface="Calibri"/>
              </a:rPr>
              <a:t>generation and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there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tools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built using Yeoman that enable users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generate 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application  using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deployed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definition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9994900" indent="-572770">
              <a:spcBef>
                <a:spcPts val="7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 has integration support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such  standards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LoopBack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Swagger for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defining REST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APIs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5505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817118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Key </a:t>
            </a:r>
            <a:r>
              <a:rPr sz="5600" spc="-10" dirty="0">
                <a:solidFill>
                  <a:srgbClr val="095A82"/>
                </a:solidFill>
              </a:rPr>
              <a:t>Development</a:t>
            </a:r>
            <a:r>
              <a:rPr sz="560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Concepts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757121"/>
            <a:ext cx="15474950" cy="5114221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598170" indent="-572770">
              <a:spcBef>
                <a:spcPts val="13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spc="-10" dirty="0">
                <a:solidFill>
                  <a:srgbClr val="5F5F5F"/>
                </a:solidFill>
                <a:cs typeface="Calibri"/>
              </a:rPr>
              <a:t>Model files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describe 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assets</a:t>
            </a:r>
            <a:r>
              <a:rPr sz="2800" dirty="0">
                <a:solidFill>
                  <a:srgbClr val="5F5F5F"/>
                </a:solidFill>
                <a:cs typeface="Calibri"/>
              </a:rPr>
              <a:t>,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participants</a:t>
            </a:r>
            <a:r>
              <a:rPr sz="2800" dirty="0">
                <a:solidFill>
                  <a:srgbClr val="5F5F5F"/>
                </a:solidFill>
                <a:cs typeface="Calibri"/>
              </a:rPr>
              <a:t>,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transactions,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events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exist in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1100"/>
              </a:spcBef>
              <a:buClr>
                <a:srgbClr val="095A82"/>
              </a:buClr>
              <a:buFont typeface="Arial"/>
              <a:buChar char="–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Expressive </a:t>
            </a:r>
            <a:r>
              <a:rPr sz="2800" dirty="0">
                <a:solidFill>
                  <a:srgbClr val="5F5F5F"/>
                </a:solidFill>
                <a:cs typeface="Calibri"/>
              </a:rPr>
              <a:t>modelling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language includes </a:t>
            </a:r>
            <a:r>
              <a:rPr sz="2800" dirty="0">
                <a:solidFill>
                  <a:srgbClr val="5F5F5F"/>
                </a:solidFill>
                <a:cs typeface="Calibri"/>
              </a:rPr>
              <a:t>relationships, arrays,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validation</a:t>
            </a:r>
            <a:r>
              <a:rPr sz="2800" spc="1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rules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600"/>
              </a:spcBef>
              <a:buClr>
                <a:srgbClr val="095A82"/>
              </a:buClr>
              <a:buFont typeface="Arial"/>
              <a:buChar char="–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serialized as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JSON,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fully </a:t>
            </a:r>
            <a:r>
              <a:rPr sz="2800" dirty="0">
                <a:solidFill>
                  <a:srgbClr val="5F5F5F"/>
                </a:solidFill>
                <a:cs typeface="Calibri"/>
              </a:rPr>
              <a:t>validated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by the Hyperledger Composer</a:t>
            </a:r>
            <a:r>
              <a:rPr sz="2800" spc="1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runtime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258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dirty="0">
                <a:solidFill>
                  <a:srgbClr val="5F5F5F"/>
                </a:solidFill>
                <a:cs typeface="Calibri"/>
              </a:rPr>
              <a:t>Access control lists </a:t>
            </a:r>
            <a:r>
              <a:rPr sz="2800" dirty="0">
                <a:solidFill>
                  <a:srgbClr val="5F5F5F"/>
                </a:solidFill>
                <a:cs typeface="Calibri"/>
              </a:rPr>
              <a:t>define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rules for sharing and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privacy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1120"/>
              </a:spcBef>
              <a:buClr>
                <a:srgbClr val="095A82"/>
              </a:buClr>
              <a:buFont typeface="Arial"/>
              <a:buChar char="–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Rules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automatically enforced by the Hyperledger Composer</a:t>
            </a:r>
            <a:r>
              <a:rPr sz="2800" spc="1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runtime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255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dirty="0">
                <a:solidFill>
                  <a:srgbClr val="5F5F5F"/>
                </a:solidFill>
                <a:cs typeface="Calibri"/>
              </a:rPr>
              <a:t>Transaction processor functions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implement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additional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</a:t>
            </a:r>
            <a:r>
              <a:rPr sz="2800" spc="-1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requirements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 lvl="1" indent="-548640">
              <a:spcBef>
                <a:spcPts val="1130"/>
              </a:spcBef>
              <a:buClr>
                <a:srgbClr val="095A82"/>
              </a:buClr>
              <a:buFont typeface="Arial"/>
              <a:buChar char="–"/>
              <a:tabLst>
                <a:tab pos="1945638" algn="l"/>
                <a:tab pos="194691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Standard </a:t>
            </a:r>
            <a:r>
              <a:rPr sz="2800" dirty="0">
                <a:solidFill>
                  <a:srgbClr val="5F5F5F"/>
                </a:solidFill>
                <a:cs typeface="Calibri"/>
              </a:rPr>
              <a:t>JavaScript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code executed on the Blockchain by the Hyperledger Composer</a:t>
            </a:r>
            <a:r>
              <a:rPr sz="2800" spc="3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runtime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257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business network definition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set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above for a given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</a:t>
            </a:r>
            <a:r>
              <a:rPr sz="2800" spc="-2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157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70675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Business Model</a:t>
            </a:r>
            <a:r>
              <a:rPr sz="5600" spc="-7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Archive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588008" y="2176272"/>
            <a:ext cx="15111984" cy="7126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734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34442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Model</a:t>
            </a:r>
            <a:r>
              <a:rPr sz="5600" spc="-11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Files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013520" y="1819356"/>
            <a:ext cx="7525524" cy="74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7088" y="1789176"/>
            <a:ext cx="5146040" cy="500137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84150">
              <a:spcBef>
                <a:spcPts val="54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Namespaces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group related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types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7089" y="6669023"/>
            <a:ext cx="7684770" cy="932307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4150">
              <a:spcBef>
                <a:spcPts val="550"/>
              </a:spcBef>
            </a:pPr>
            <a:r>
              <a:rPr sz="2800" spc="-30" dirty="0">
                <a:solidFill>
                  <a:srgbClr val="5F5F5F"/>
                </a:solidFill>
                <a:cs typeface="Calibri"/>
              </a:rPr>
              <a:t>Types have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set of properties, denoted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</a:t>
            </a:r>
            <a:r>
              <a:rPr sz="28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84150"/>
            <a:r>
              <a:rPr sz="2800" dirty="0">
                <a:solidFill>
                  <a:srgbClr val="5F5F5F"/>
                </a:solidFill>
                <a:cs typeface="Calibri"/>
              </a:rPr>
              <a:t>leading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70" dirty="0">
                <a:solidFill>
                  <a:srgbClr val="5F5F5F"/>
                </a:solidFill>
                <a:cs typeface="Calibri"/>
              </a:rPr>
              <a:t>”o”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67089" y="8461247"/>
            <a:ext cx="7684770" cy="933589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84150">
              <a:spcBef>
                <a:spcPts val="560"/>
              </a:spcBef>
            </a:pPr>
            <a:r>
              <a:rPr sz="2800" spc="-30" dirty="0">
                <a:solidFill>
                  <a:srgbClr val="5F5F5F"/>
                </a:solidFill>
                <a:cs typeface="Calibri"/>
              </a:rPr>
              <a:t>Types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have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relationships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other</a:t>
            </a:r>
            <a:r>
              <a:rPr sz="2800" spc="1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types,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84150"/>
            <a:r>
              <a:rPr sz="2800" spc="-10" dirty="0">
                <a:solidFill>
                  <a:srgbClr val="5F5F5F"/>
                </a:solidFill>
                <a:cs typeface="Calibri"/>
              </a:rPr>
              <a:t>denoted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a leading ”--&gt;”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67089" y="3291840"/>
            <a:ext cx="7684770" cy="932307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4150">
              <a:spcBef>
                <a:spcPts val="55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Specific 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keywords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defining assets,</a:t>
            </a:r>
            <a:r>
              <a:rPr sz="2800" spc="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participants,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84150"/>
            <a:r>
              <a:rPr sz="2800" spc="-10" dirty="0">
                <a:solidFill>
                  <a:srgbClr val="5F5F5F"/>
                </a:solidFill>
                <a:cs typeface="Calibri"/>
              </a:rPr>
              <a:t>transactions, and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events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</a:t>
            </a:r>
            <a:r>
              <a:rPr sz="2800" spc="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67089" y="5166359"/>
            <a:ext cx="7684770" cy="500137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84150">
              <a:spcBef>
                <a:spcPts val="54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Non-abstract types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must 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have </a:t>
            </a:r>
            <a:r>
              <a:rPr sz="2800" dirty="0">
                <a:solidFill>
                  <a:srgbClr val="5F5F5F"/>
                </a:solidFill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identifying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field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333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58127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Access Control</a:t>
            </a:r>
            <a:r>
              <a:rPr sz="5600" spc="-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Lists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981191" y="1856087"/>
            <a:ext cx="8803158" cy="6883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37064" y="2042161"/>
            <a:ext cx="7319008" cy="931024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84150" marR="194310">
              <a:spcBef>
                <a:spcPts val="54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Rules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are executed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order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from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top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bottom.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If no </a:t>
            </a:r>
            <a:r>
              <a:rPr sz="2800" dirty="0">
                <a:solidFill>
                  <a:srgbClr val="5F5F5F"/>
                </a:solidFill>
                <a:cs typeface="Calibri"/>
              </a:rPr>
              <a:t>rule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permits access, then access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is</a:t>
            </a:r>
            <a:r>
              <a:rPr sz="2800" spc="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denied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37064" y="7223758"/>
            <a:ext cx="7319008" cy="1364476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84150" marR="720090">
              <a:spcBef>
                <a:spcPts val="56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Rules can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contain complex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conditions.  Conditions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written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JavaScript,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access the participant and</a:t>
            </a:r>
            <a:r>
              <a:rPr sz="2800" spc="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resource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37064" y="4575046"/>
            <a:ext cx="7319008" cy="1364476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84150" marR="214628">
              <a:spcBef>
                <a:spcPts val="560"/>
              </a:spcBef>
            </a:pPr>
            <a:r>
              <a:rPr sz="2800" spc="-20" dirty="0">
                <a:solidFill>
                  <a:srgbClr val="5F5F5F"/>
                </a:solidFill>
                <a:cs typeface="Calibri"/>
              </a:rPr>
              <a:t>Each </a:t>
            </a:r>
            <a:r>
              <a:rPr sz="2800" dirty="0">
                <a:solidFill>
                  <a:srgbClr val="5F5F5F"/>
                </a:solidFill>
                <a:cs typeface="Calibri"/>
              </a:rPr>
              <a:t>rule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permits or denies </a:t>
            </a:r>
            <a:r>
              <a:rPr sz="2800" dirty="0">
                <a:solidFill>
                  <a:srgbClr val="5F5F5F"/>
                </a:solidFill>
                <a:cs typeface="Calibri"/>
              </a:rPr>
              <a:t>permission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dirty="0">
                <a:solidFill>
                  <a:srgbClr val="5F5F5F"/>
                </a:solidFill>
                <a:cs typeface="Calibri"/>
              </a:rPr>
              <a:t>a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perform </a:t>
            </a:r>
            <a:r>
              <a:rPr sz="2800" dirty="0">
                <a:solidFill>
                  <a:srgbClr val="5F5F5F"/>
                </a:solidFill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operation on </a:t>
            </a:r>
            <a:r>
              <a:rPr sz="2800" dirty="0">
                <a:solidFill>
                  <a:srgbClr val="5F5F5F"/>
                </a:solidFill>
                <a:cs typeface="Calibri"/>
              </a:rPr>
              <a:t>a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resource. Resources are </a:t>
            </a:r>
            <a:r>
              <a:rPr sz="2800" dirty="0">
                <a:solidFill>
                  <a:srgbClr val="5F5F5F"/>
                </a:solidFill>
                <a:cs typeface="Calibri"/>
              </a:rPr>
              <a:t>assets,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participants,</a:t>
            </a:r>
            <a:r>
              <a:rPr sz="2800" spc="1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etc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740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5465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Transaction Processor</a:t>
            </a:r>
            <a:r>
              <a:rPr sz="5600" spc="7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Functions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981454" y="1798320"/>
            <a:ext cx="8199120" cy="7623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57359" y="1792222"/>
            <a:ext cx="8022590" cy="1478280"/>
          </a:xfrm>
          <a:custGeom>
            <a:avLst/>
            <a:gdLst/>
            <a:ahLst/>
            <a:cxnLst/>
            <a:rect l="l" t="t" r="r" b="b"/>
            <a:pathLst>
              <a:path w="4011295" h="739139">
                <a:moveTo>
                  <a:pt x="0" y="739139"/>
                </a:moveTo>
                <a:lnTo>
                  <a:pt x="4011168" y="739139"/>
                </a:lnTo>
                <a:lnTo>
                  <a:pt x="4011168" y="0"/>
                </a:lnTo>
                <a:lnTo>
                  <a:pt x="0" y="0"/>
                </a:lnTo>
                <a:lnTo>
                  <a:pt x="0" y="739139"/>
                </a:lnTo>
                <a:close/>
              </a:path>
            </a:pathLst>
          </a:custGeom>
          <a:ln w="9144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17381" y="1834388"/>
            <a:ext cx="6728458" cy="1319592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 algn="just">
              <a:spcBef>
                <a:spcPts val="210"/>
              </a:spcBef>
            </a:pPr>
            <a:r>
              <a:rPr sz="2800" spc="-30" dirty="0">
                <a:solidFill>
                  <a:srgbClr val="5F5F5F"/>
                </a:solidFill>
                <a:cs typeface="Calibri"/>
              </a:rPr>
              <a:t>Transaction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processor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functions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written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standard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JavaScript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(ES5)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they can use the  runtime </a:t>
            </a:r>
            <a:r>
              <a:rPr sz="2800" dirty="0">
                <a:solidFill>
                  <a:srgbClr val="5F5F5F"/>
                </a:solidFill>
                <a:cs typeface="Calibri"/>
              </a:rPr>
              <a:t>API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interact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Blockchain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57359" y="5114545"/>
            <a:ext cx="8022590" cy="933589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85420" marR="513080">
              <a:spcBef>
                <a:spcPts val="560"/>
              </a:spcBef>
            </a:pPr>
            <a:r>
              <a:rPr sz="2800" spc="-30" dirty="0">
                <a:solidFill>
                  <a:srgbClr val="5F5F5F"/>
                </a:solidFill>
                <a:cs typeface="Calibri"/>
              </a:rPr>
              <a:t>Transaction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processor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functions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are atomic; </a:t>
            </a:r>
            <a:r>
              <a:rPr sz="2800" dirty="0">
                <a:solidFill>
                  <a:srgbClr val="5F5F5F"/>
                </a:solidFill>
                <a:cs typeface="Calibri"/>
              </a:rPr>
              <a:t>all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 the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updates 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applied, or no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updates are</a:t>
            </a:r>
            <a:r>
              <a:rPr sz="2800" spc="2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applied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57359" y="3459479"/>
            <a:ext cx="8022590" cy="1361911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85420" marR="264160">
              <a:spcBef>
                <a:spcPts val="54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Annotations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comments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define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  that the function accepts, and that the function</a:t>
            </a:r>
            <a:r>
              <a:rPr sz="2800" spc="1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is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85420"/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processor</a:t>
            </a:r>
            <a:r>
              <a:rPr sz="28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function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57359" y="6312408"/>
            <a:ext cx="7998458" cy="1363194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5420" marR="251460">
              <a:spcBef>
                <a:spcPts val="550"/>
              </a:spcBef>
            </a:pPr>
            <a:r>
              <a:rPr sz="2800" spc="-20" dirty="0">
                <a:solidFill>
                  <a:srgbClr val="5F5F5F"/>
                </a:solidFill>
                <a:cs typeface="Calibri"/>
              </a:rPr>
              <a:t>Interact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registry APIs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add,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update,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remove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assets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stored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 the Blockchain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world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state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57359" y="7979664"/>
            <a:ext cx="7998458" cy="1363194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5420" marR="890268">
              <a:spcBef>
                <a:spcPts val="55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Use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event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APIs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publish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events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external  applications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notifications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triggering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downstream</a:t>
            </a:r>
            <a:r>
              <a:rPr sz="28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processing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275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84480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Business Network</a:t>
            </a:r>
            <a:r>
              <a:rPr sz="5600" spc="7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Definition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640823" y="2624327"/>
            <a:ext cx="7715250" cy="932307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4150" marR="688340">
              <a:spcBef>
                <a:spcPts val="550"/>
              </a:spcBef>
            </a:pPr>
            <a:r>
              <a:rPr sz="2800" spc="-20" dirty="0">
                <a:solidFill>
                  <a:srgbClr val="5F5F5F"/>
                </a:solidFill>
                <a:cs typeface="Calibri"/>
              </a:rPr>
              <a:t>Each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network definition has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metadata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associated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it –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at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least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name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</a:t>
            </a:r>
            <a:r>
              <a:rPr sz="2800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version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0823" y="7147558"/>
            <a:ext cx="7715250" cy="1363194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4150" marR="242570">
              <a:spcBef>
                <a:spcPts val="55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business network definition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contains </a:t>
            </a:r>
            <a:r>
              <a:rPr sz="2800" dirty="0">
                <a:solidFill>
                  <a:srgbClr val="5F5F5F"/>
                </a:solidFill>
                <a:cs typeface="Calibri"/>
              </a:rPr>
              <a:t>all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the  model </a:t>
            </a:r>
            <a:r>
              <a:rPr sz="2800" dirty="0">
                <a:solidFill>
                  <a:srgbClr val="5F5F5F"/>
                </a:solidFill>
                <a:cs typeface="Calibri"/>
              </a:rPr>
              <a:t>files,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access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control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rules, and transaction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processor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functions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40823" y="4696966"/>
            <a:ext cx="7715250" cy="932307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4150" marR="275590">
              <a:spcBef>
                <a:spcPts val="55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metadata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stored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package.json </a:t>
            </a:r>
            <a:r>
              <a:rPr sz="2800" dirty="0">
                <a:solidFill>
                  <a:srgbClr val="5F5F5F"/>
                </a:solidFill>
                <a:cs typeface="Calibri"/>
              </a:rPr>
              <a:t>file. 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Each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network definition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npm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module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3918" y="2538982"/>
            <a:ext cx="8732520" cy="6345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3646" y="2648710"/>
            <a:ext cx="8412480" cy="6025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4690" y="2619755"/>
            <a:ext cx="8470900" cy="6084570"/>
          </a:xfrm>
          <a:custGeom>
            <a:avLst/>
            <a:gdLst/>
            <a:ahLst/>
            <a:cxnLst/>
            <a:rect l="l" t="t" r="r" b="b"/>
            <a:pathLst>
              <a:path w="4235450" h="3042285">
                <a:moveTo>
                  <a:pt x="0" y="3041904"/>
                </a:moveTo>
                <a:lnTo>
                  <a:pt x="4235196" y="3041904"/>
                </a:lnTo>
                <a:lnTo>
                  <a:pt x="4235196" y="0"/>
                </a:lnTo>
                <a:lnTo>
                  <a:pt x="0" y="0"/>
                </a:lnTo>
                <a:lnTo>
                  <a:pt x="0" y="3041904"/>
                </a:lnTo>
                <a:close/>
              </a:path>
            </a:pathLst>
          </a:custGeom>
          <a:ln w="28956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40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14527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Business Network</a:t>
            </a:r>
            <a:r>
              <a:rPr sz="5600" spc="5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Deployment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883918" y="1901950"/>
            <a:ext cx="8162544" cy="7610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3646" y="2011678"/>
            <a:ext cx="7842504" cy="7290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964691" y="1982723"/>
            <a:ext cx="7900670" cy="7349490"/>
          </a:xfrm>
          <a:custGeom>
            <a:avLst/>
            <a:gdLst/>
            <a:ahLst/>
            <a:cxnLst/>
            <a:rect l="l" t="t" r="r" b="b"/>
            <a:pathLst>
              <a:path w="3950335" h="3674745">
                <a:moveTo>
                  <a:pt x="0" y="3674364"/>
                </a:moveTo>
                <a:lnTo>
                  <a:pt x="3950208" y="3674364"/>
                </a:lnTo>
                <a:lnTo>
                  <a:pt x="3950208" y="0"/>
                </a:lnTo>
                <a:lnTo>
                  <a:pt x="0" y="0"/>
                </a:lnTo>
                <a:lnTo>
                  <a:pt x="0" y="3674364"/>
                </a:lnTo>
                <a:close/>
              </a:path>
            </a:pathLst>
          </a:custGeom>
          <a:ln w="28955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28759" y="1990345"/>
            <a:ext cx="8227058" cy="1360629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82880" marR="431800">
              <a:spcBef>
                <a:spcPts val="53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Business network definitions can be deployed to </a:t>
            </a:r>
            <a:r>
              <a:rPr sz="2800" dirty="0">
                <a:solidFill>
                  <a:srgbClr val="5F5F5F"/>
                </a:solidFill>
                <a:cs typeface="Calibri"/>
              </a:rPr>
              <a:t>a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 platform, for example</a:t>
            </a:r>
            <a:r>
              <a:rPr sz="2800" spc="-1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Hyperledger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Fabric </a:t>
            </a:r>
            <a:r>
              <a:rPr sz="2800" dirty="0">
                <a:solidFill>
                  <a:srgbClr val="5F5F5F"/>
                </a:solidFill>
                <a:cs typeface="Calibri"/>
              </a:rPr>
              <a:t> v0.6 or</a:t>
            </a:r>
            <a:r>
              <a:rPr sz="2800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v1.0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28759" y="3925822"/>
            <a:ext cx="8227058" cy="1794081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82880" marR="701040">
              <a:spcBef>
                <a:spcPts val="55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business network definition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not compiled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translated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into </a:t>
            </a:r>
            <a:r>
              <a:rPr sz="2800" dirty="0">
                <a:solidFill>
                  <a:srgbClr val="5F5F5F"/>
                </a:solidFill>
                <a:cs typeface="Calibri"/>
              </a:rPr>
              <a:t>smart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contract code, for example  </a:t>
            </a:r>
            <a:r>
              <a:rPr sz="2800" dirty="0">
                <a:solidFill>
                  <a:srgbClr val="5F5F5F"/>
                </a:solidFill>
                <a:cs typeface="Calibri"/>
              </a:rPr>
              <a:t>Composer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does not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convert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JavaScript </a:t>
            </a:r>
            <a:r>
              <a:rPr sz="2800" dirty="0">
                <a:solidFill>
                  <a:srgbClr val="5F5F5F"/>
                </a:solidFill>
                <a:cs typeface="Calibri"/>
              </a:rPr>
              <a:t>transaction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processor </a:t>
            </a:r>
            <a:r>
              <a:rPr sz="2800" dirty="0">
                <a:solidFill>
                  <a:srgbClr val="5F5F5F"/>
                </a:solidFill>
                <a:cs typeface="Calibri"/>
              </a:rPr>
              <a:t>functions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into </a:t>
            </a:r>
            <a:r>
              <a:rPr sz="2800" dirty="0">
                <a:solidFill>
                  <a:srgbClr val="5F5F5F"/>
                </a:solidFill>
                <a:cs typeface="Calibri"/>
              </a:rPr>
              <a:t>Go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code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28759" y="6324600"/>
            <a:ext cx="8227058" cy="1361911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82880" marR="1479550" algn="just">
              <a:spcBef>
                <a:spcPts val="54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Composer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runtime which understands,  </a:t>
            </a:r>
            <a:r>
              <a:rPr sz="2800" dirty="0">
                <a:solidFill>
                  <a:srgbClr val="5F5F5F"/>
                </a:solidFill>
                <a:cs typeface="Calibri"/>
              </a:rPr>
              <a:t>manages, and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executes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network  definition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28759" y="8260081"/>
            <a:ext cx="8227058" cy="933589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82880" marR="392430">
              <a:spcBef>
                <a:spcPts val="56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business network definition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 Composer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runtime are deployed together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the smart</a:t>
            </a:r>
            <a:r>
              <a:rPr sz="28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contract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3089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840359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Business Network</a:t>
            </a:r>
            <a:r>
              <a:rPr sz="5600" spc="6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Execution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432560" y="1783078"/>
            <a:ext cx="15413736" cy="7687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8863" y="1853182"/>
            <a:ext cx="15130270" cy="7403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59053" y="1833373"/>
            <a:ext cx="15170150" cy="7443470"/>
          </a:xfrm>
          <a:custGeom>
            <a:avLst/>
            <a:gdLst/>
            <a:ahLst/>
            <a:cxnLst/>
            <a:rect l="l" t="t" r="r" b="b"/>
            <a:pathLst>
              <a:path w="7585075" h="3721735">
                <a:moveTo>
                  <a:pt x="0" y="3721608"/>
                </a:moveTo>
                <a:lnTo>
                  <a:pt x="7584948" y="3721608"/>
                </a:lnTo>
                <a:lnTo>
                  <a:pt x="7584948" y="0"/>
                </a:lnTo>
                <a:lnTo>
                  <a:pt x="0" y="0"/>
                </a:lnTo>
                <a:lnTo>
                  <a:pt x="0" y="3721608"/>
                </a:lnTo>
                <a:close/>
              </a:path>
            </a:pathLst>
          </a:custGeom>
          <a:ln w="19812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31508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Traditional v/s Blockchain Business</a:t>
            </a:r>
            <a:r>
              <a:rPr sz="5600" spc="3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Network</a:t>
            </a:r>
            <a:endParaRPr sz="5600"/>
          </a:p>
        </p:txBody>
      </p:sp>
      <p:sp>
        <p:nvSpPr>
          <p:cNvPr id="5" name="object 5"/>
          <p:cNvSpPr/>
          <p:nvPr/>
        </p:nvSpPr>
        <p:spPr>
          <a:xfrm>
            <a:off x="1057654" y="2465833"/>
            <a:ext cx="6601968" cy="5654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65207" y="2465833"/>
            <a:ext cx="7565134" cy="5672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151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942034" y="648106"/>
            <a:ext cx="1563496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solidFill>
                  <a:srgbClr val="095A82"/>
                </a:solidFill>
                <a:cs typeface="Calibri"/>
              </a:rPr>
              <a:t>Modelling Business Networks: </a:t>
            </a:r>
            <a:r>
              <a:rPr sz="5600" b="1" spc="-20" dirty="0">
                <a:solidFill>
                  <a:srgbClr val="095A82"/>
                </a:solidFill>
                <a:cs typeface="Calibri"/>
              </a:rPr>
              <a:t>Composer</a:t>
            </a:r>
            <a:r>
              <a:rPr sz="5600" b="1" spc="190" dirty="0">
                <a:solidFill>
                  <a:srgbClr val="095A82"/>
                </a:solidFill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cs typeface="Calibri"/>
              </a:rPr>
              <a:t>Playground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942035" y="1896111"/>
            <a:ext cx="1538605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5A5A5A"/>
                </a:solidFill>
                <a:cs typeface="Calibri"/>
              </a:rPr>
              <a:t>An</a:t>
            </a:r>
            <a:r>
              <a:rPr sz="2800" b="1" spc="-3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interactive</a:t>
            </a:r>
            <a:r>
              <a:rPr sz="2800" b="1" spc="-8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A5A5A"/>
                </a:solidFill>
                <a:cs typeface="Calibri"/>
              </a:rPr>
              <a:t>web</a:t>
            </a:r>
            <a:r>
              <a:rPr sz="2800" b="1" spc="-2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tool</a:t>
            </a:r>
            <a:r>
              <a:rPr sz="2800" b="1" spc="-5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A5A5A"/>
                </a:solidFill>
                <a:cs typeface="Calibri"/>
              </a:rPr>
              <a:t>for</a:t>
            </a:r>
            <a:r>
              <a:rPr sz="2800" b="1" spc="-2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the</a:t>
            </a:r>
            <a:r>
              <a:rPr sz="2800" b="1" spc="-3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development</a:t>
            </a:r>
            <a:r>
              <a:rPr sz="2800" b="1" spc="-8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(and</a:t>
            </a:r>
            <a:r>
              <a:rPr sz="2800" b="1" spc="-3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test)</a:t>
            </a:r>
            <a:r>
              <a:rPr sz="2800" b="1" spc="-4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of</a:t>
            </a:r>
            <a:r>
              <a:rPr sz="2800" b="1" spc="-3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business</a:t>
            </a:r>
            <a:r>
              <a:rPr sz="2800" b="1" spc="-4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networks</a:t>
            </a:r>
            <a:r>
              <a:rPr sz="2800" b="1" spc="-8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without</a:t>
            </a:r>
            <a:r>
              <a:rPr sz="2800" b="1" spc="-5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installing</a:t>
            </a:r>
            <a:r>
              <a:rPr sz="2800" b="1" spc="-7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b="1" dirty="0">
                <a:solidFill>
                  <a:srgbClr val="5A5A5A"/>
                </a:solidFill>
                <a:cs typeface="Calibri"/>
              </a:rPr>
              <a:t>anything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4"/>
          <p:cNvSpPr/>
          <p:nvPr/>
        </p:nvSpPr>
        <p:spPr>
          <a:xfrm>
            <a:off x="4224528" y="2410966"/>
            <a:ext cx="9838944" cy="7025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5"/>
          <p:cNvSpPr/>
          <p:nvPr/>
        </p:nvSpPr>
        <p:spPr>
          <a:xfrm>
            <a:off x="4215384" y="2401823"/>
            <a:ext cx="9857740" cy="7044690"/>
          </a:xfrm>
          <a:custGeom>
            <a:avLst/>
            <a:gdLst/>
            <a:ahLst/>
            <a:cxnLst/>
            <a:rect l="l" t="t" r="r" b="b"/>
            <a:pathLst>
              <a:path w="4928870" h="3522345">
                <a:moveTo>
                  <a:pt x="0" y="3521964"/>
                </a:moveTo>
                <a:lnTo>
                  <a:pt x="4928615" y="3521964"/>
                </a:lnTo>
                <a:lnTo>
                  <a:pt x="4928615" y="0"/>
                </a:lnTo>
                <a:lnTo>
                  <a:pt x="0" y="0"/>
                </a:lnTo>
                <a:lnTo>
                  <a:pt x="0" y="352196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6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8912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Test Business Networks: </a:t>
            </a:r>
            <a:r>
              <a:rPr sz="5600" spc="-20" dirty="0">
                <a:solidFill>
                  <a:srgbClr val="095A82"/>
                </a:solidFill>
              </a:rPr>
              <a:t>Composer</a:t>
            </a:r>
            <a:r>
              <a:rPr sz="5600" spc="19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Playground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08507" y="1861818"/>
            <a:ext cx="6818630" cy="52257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b="1" dirty="0">
                <a:solidFill>
                  <a:srgbClr val="5A5A5A"/>
                </a:solidFill>
                <a:cs typeface="Calibri"/>
              </a:rPr>
              <a:t>Test </a:t>
            </a:r>
            <a:r>
              <a:rPr sz="2800" dirty="0">
                <a:solidFill>
                  <a:srgbClr val="5A5A5A"/>
                </a:solidFill>
                <a:cs typeface="Calibri"/>
              </a:rPr>
              <a:t>tab </a:t>
            </a:r>
            <a:r>
              <a:rPr sz="2800" spc="-10" dirty="0">
                <a:solidFill>
                  <a:srgbClr val="5A5A5A"/>
                </a:solidFill>
                <a:cs typeface="Calibri"/>
              </a:rPr>
              <a:t>on</a:t>
            </a:r>
            <a:r>
              <a:rPr sz="2800" spc="-9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A5A5A"/>
                </a:solidFill>
                <a:cs typeface="Calibri"/>
              </a:rPr>
              <a:t>playground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20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A5A5A"/>
                </a:solidFill>
                <a:cs typeface="Calibri"/>
              </a:rPr>
              <a:t>Dynamically </a:t>
            </a:r>
            <a:r>
              <a:rPr sz="2800" dirty="0">
                <a:solidFill>
                  <a:srgbClr val="5A5A5A"/>
                </a:solidFill>
                <a:cs typeface="Calibri"/>
              </a:rPr>
              <a:t>reflects </a:t>
            </a:r>
            <a:r>
              <a:rPr sz="2800" spc="-10" dirty="0">
                <a:solidFill>
                  <a:srgbClr val="5A5A5A"/>
                </a:solidFill>
                <a:cs typeface="Calibri"/>
              </a:rPr>
              <a:t>defined</a:t>
            </a:r>
            <a:r>
              <a:rPr sz="2800" spc="2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A5A5A"/>
                </a:solidFill>
                <a:cs typeface="Calibri"/>
              </a:rPr>
              <a:t>model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103630" lvl="1" indent="-570230">
              <a:spcBef>
                <a:spcPts val="2010"/>
              </a:spcBef>
              <a:buClr>
                <a:srgbClr val="095A82"/>
              </a:buClr>
              <a:buFont typeface="Wingdings"/>
              <a:buChar char=""/>
              <a:tabLst>
                <a:tab pos="1103630" algn="l"/>
                <a:tab pos="1104900" algn="l"/>
              </a:tabLst>
            </a:pPr>
            <a:r>
              <a:rPr sz="2800" spc="-10" dirty="0">
                <a:solidFill>
                  <a:srgbClr val="5A5A5A"/>
                </a:solidFill>
                <a:cs typeface="Calibri"/>
              </a:rPr>
              <a:t>Creates default</a:t>
            </a:r>
            <a:r>
              <a:rPr sz="2800" spc="4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dirty="0">
                <a:solidFill>
                  <a:srgbClr val="5A5A5A"/>
                </a:solidFill>
                <a:cs typeface="Calibri"/>
              </a:rPr>
              <a:t>registries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100"/>
              </a:lnSpc>
              <a:spcBef>
                <a:spcPts val="34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A5A5A"/>
                </a:solidFill>
                <a:cs typeface="Calibri"/>
              </a:rPr>
              <a:t>Create, read, update, and delete resources  </a:t>
            </a:r>
            <a:r>
              <a:rPr sz="2800" dirty="0">
                <a:solidFill>
                  <a:srgbClr val="5A5A5A"/>
                </a:solidFill>
                <a:cs typeface="Calibri"/>
              </a:rPr>
              <a:t>interactively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20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A5A5A"/>
                </a:solidFill>
                <a:cs typeface="Calibri"/>
              </a:rPr>
              <a:t>Submit transactions</a:t>
            </a:r>
            <a:r>
              <a:rPr sz="2800" spc="2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dirty="0">
                <a:solidFill>
                  <a:srgbClr val="5A5A5A"/>
                </a:solidFill>
                <a:cs typeface="Calibri"/>
              </a:rPr>
              <a:t>interactively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20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A5A5A"/>
                </a:solidFill>
                <a:cs typeface="Calibri"/>
              </a:rPr>
              <a:t>Fabric and </a:t>
            </a:r>
            <a:r>
              <a:rPr sz="2800" dirty="0">
                <a:solidFill>
                  <a:srgbClr val="5A5A5A"/>
                </a:solidFill>
                <a:cs typeface="Calibri"/>
              </a:rPr>
              <a:t>browser-only</a:t>
            </a:r>
            <a:r>
              <a:rPr sz="2800" spc="-8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A5A5A"/>
                </a:solidFill>
                <a:cs typeface="Calibri"/>
              </a:rPr>
              <a:t>modes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20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A5A5A"/>
                </a:solidFill>
                <a:cs typeface="Calibri"/>
              </a:rPr>
              <a:t>Multiple environments, </a:t>
            </a:r>
            <a:r>
              <a:rPr sz="2800" dirty="0">
                <a:solidFill>
                  <a:srgbClr val="5A5A5A"/>
                </a:solidFill>
                <a:cs typeface="Calibri"/>
              </a:rPr>
              <a:t>e.g. </a:t>
            </a:r>
            <a:r>
              <a:rPr sz="2800" spc="-10" dirty="0">
                <a:solidFill>
                  <a:srgbClr val="5A5A5A"/>
                </a:solidFill>
                <a:cs typeface="Calibri"/>
              </a:rPr>
              <a:t>test,</a:t>
            </a:r>
            <a:r>
              <a:rPr sz="2800" spc="70" dirty="0">
                <a:solidFill>
                  <a:srgbClr val="5A5A5A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A5A5A"/>
                </a:solidFill>
                <a:cs typeface="Calibri"/>
              </a:rPr>
              <a:t>prod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06510" y="2036064"/>
            <a:ext cx="9445752" cy="7178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97368" y="2026921"/>
            <a:ext cx="9464040" cy="7197090"/>
          </a:xfrm>
          <a:custGeom>
            <a:avLst/>
            <a:gdLst/>
            <a:ahLst/>
            <a:cxnLst/>
            <a:rect l="l" t="t" r="r" b="b"/>
            <a:pathLst>
              <a:path w="4732020" h="3598545">
                <a:moveTo>
                  <a:pt x="0" y="3598164"/>
                </a:moveTo>
                <a:lnTo>
                  <a:pt x="4732020" y="3598164"/>
                </a:lnTo>
                <a:lnTo>
                  <a:pt x="4732020" y="0"/>
                </a:lnTo>
                <a:lnTo>
                  <a:pt x="0" y="0"/>
                </a:lnTo>
                <a:lnTo>
                  <a:pt x="0" y="359816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428218" y="2135122"/>
            <a:ext cx="665480" cy="589280"/>
          </a:xfrm>
          <a:custGeom>
            <a:avLst/>
            <a:gdLst/>
            <a:ahLst/>
            <a:cxnLst/>
            <a:rect l="l" t="t" r="r" b="b"/>
            <a:pathLst>
              <a:path w="332740" h="294640">
                <a:moveTo>
                  <a:pt x="0" y="294132"/>
                </a:moveTo>
                <a:lnTo>
                  <a:pt x="332232" y="294132"/>
                </a:lnTo>
                <a:lnTo>
                  <a:pt x="332232" y="0"/>
                </a:lnTo>
                <a:lnTo>
                  <a:pt x="0" y="0"/>
                </a:lnTo>
                <a:lnTo>
                  <a:pt x="0" y="294132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5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4864" y="2679192"/>
            <a:ext cx="2874264" cy="666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79744" y="2981976"/>
            <a:ext cx="8346440" cy="5171440"/>
          </a:xfrm>
          <a:custGeom>
            <a:avLst/>
            <a:gdLst/>
            <a:ahLst/>
            <a:cxnLst/>
            <a:rect l="l" t="t" r="r" b="b"/>
            <a:pathLst>
              <a:path w="4173220" h="2585720">
                <a:moveTo>
                  <a:pt x="0" y="1128513"/>
                </a:moveTo>
                <a:lnTo>
                  <a:pt x="1011301" y="945887"/>
                </a:lnTo>
                <a:lnTo>
                  <a:pt x="1026074" y="905773"/>
                </a:lnTo>
                <a:lnTo>
                  <a:pt x="1042315" y="866330"/>
                </a:lnTo>
                <a:lnTo>
                  <a:pt x="1059992" y="827575"/>
                </a:lnTo>
                <a:lnTo>
                  <a:pt x="1079075" y="789519"/>
                </a:lnTo>
                <a:lnTo>
                  <a:pt x="1099532" y="752177"/>
                </a:lnTo>
                <a:lnTo>
                  <a:pt x="1121334" y="715564"/>
                </a:lnTo>
                <a:lnTo>
                  <a:pt x="1144448" y="679692"/>
                </a:lnTo>
                <a:lnTo>
                  <a:pt x="1168845" y="644576"/>
                </a:lnTo>
                <a:lnTo>
                  <a:pt x="1194494" y="610230"/>
                </a:lnTo>
                <a:lnTo>
                  <a:pt x="1221364" y="576668"/>
                </a:lnTo>
                <a:lnTo>
                  <a:pt x="1249423" y="543904"/>
                </a:lnTo>
                <a:lnTo>
                  <a:pt x="1278643" y="511951"/>
                </a:lnTo>
                <a:lnTo>
                  <a:pt x="1308990" y="480825"/>
                </a:lnTo>
                <a:lnTo>
                  <a:pt x="1340435" y="450537"/>
                </a:lnTo>
                <a:lnTo>
                  <a:pt x="1372948" y="421103"/>
                </a:lnTo>
                <a:lnTo>
                  <a:pt x="1406496" y="392537"/>
                </a:lnTo>
                <a:lnTo>
                  <a:pt x="1441050" y="364852"/>
                </a:lnTo>
                <a:lnTo>
                  <a:pt x="1476578" y="338063"/>
                </a:lnTo>
                <a:lnTo>
                  <a:pt x="1513050" y="312183"/>
                </a:lnTo>
                <a:lnTo>
                  <a:pt x="1550435" y="287226"/>
                </a:lnTo>
                <a:lnTo>
                  <a:pt x="1588703" y="263207"/>
                </a:lnTo>
                <a:lnTo>
                  <a:pt x="1627822" y="240138"/>
                </a:lnTo>
                <a:lnTo>
                  <a:pt x="1667761" y="218035"/>
                </a:lnTo>
                <a:lnTo>
                  <a:pt x="1708491" y="196911"/>
                </a:lnTo>
                <a:lnTo>
                  <a:pt x="1749979" y="176780"/>
                </a:lnTo>
                <a:lnTo>
                  <a:pt x="1792196" y="157656"/>
                </a:lnTo>
                <a:lnTo>
                  <a:pt x="1835111" y="139553"/>
                </a:lnTo>
                <a:lnTo>
                  <a:pt x="1878692" y="122484"/>
                </a:lnTo>
                <a:lnTo>
                  <a:pt x="1922909" y="106465"/>
                </a:lnTo>
                <a:lnTo>
                  <a:pt x="1967731" y="91508"/>
                </a:lnTo>
                <a:lnTo>
                  <a:pt x="2013128" y="77628"/>
                </a:lnTo>
                <a:lnTo>
                  <a:pt x="2059068" y="64839"/>
                </a:lnTo>
                <a:lnTo>
                  <a:pt x="2105521" y="53154"/>
                </a:lnTo>
                <a:lnTo>
                  <a:pt x="2152457" y="42588"/>
                </a:lnTo>
                <a:lnTo>
                  <a:pt x="2199843" y="33154"/>
                </a:lnTo>
                <a:lnTo>
                  <a:pt x="2247650" y="24867"/>
                </a:lnTo>
                <a:lnTo>
                  <a:pt x="2295847" y="17740"/>
                </a:lnTo>
                <a:lnTo>
                  <a:pt x="2344402" y="11787"/>
                </a:lnTo>
                <a:lnTo>
                  <a:pt x="2393286" y="7023"/>
                </a:lnTo>
                <a:lnTo>
                  <a:pt x="2442467" y="3461"/>
                </a:lnTo>
                <a:lnTo>
                  <a:pt x="2491915" y="1115"/>
                </a:lnTo>
                <a:lnTo>
                  <a:pt x="2541598" y="0"/>
                </a:lnTo>
                <a:lnTo>
                  <a:pt x="2591486" y="128"/>
                </a:lnTo>
                <a:lnTo>
                  <a:pt x="2641549" y="1514"/>
                </a:lnTo>
                <a:lnTo>
                  <a:pt x="2691755" y="4173"/>
                </a:lnTo>
                <a:lnTo>
                  <a:pt x="2742073" y="8117"/>
                </a:lnTo>
                <a:lnTo>
                  <a:pt x="2792474" y="13361"/>
                </a:lnTo>
                <a:lnTo>
                  <a:pt x="2842925" y="19919"/>
                </a:lnTo>
                <a:lnTo>
                  <a:pt x="2893397" y="27805"/>
                </a:lnTo>
                <a:lnTo>
                  <a:pt x="2943858" y="37033"/>
                </a:lnTo>
                <a:lnTo>
                  <a:pt x="2994279" y="47616"/>
                </a:lnTo>
                <a:lnTo>
                  <a:pt x="3046277" y="59988"/>
                </a:lnTo>
                <a:lnTo>
                  <a:pt x="3097367" y="73634"/>
                </a:lnTo>
                <a:lnTo>
                  <a:pt x="3147530" y="88527"/>
                </a:lnTo>
                <a:lnTo>
                  <a:pt x="3196746" y="104638"/>
                </a:lnTo>
                <a:lnTo>
                  <a:pt x="3244995" y="121940"/>
                </a:lnTo>
                <a:lnTo>
                  <a:pt x="3292258" y="140405"/>
                </a:lnTo>
                <a:lnTo>
                  <a:pt x="3338515" y="160005"/>
                </a:lnTo>
                <a:lnTo>
                  <a:pt x="3383747" y="180712"/>
                </a:lnTo>
                <a:lnTo>
                  <a:pt x="3427933" y="202499"/>
                </a:lnTo>
                <a:lnTo>
                  <a:pt x="3471055" y="225337"/>
                </a:lnTo>
                <a:lnTo>
                  <a:pt x="3513092" y="249198"/>
                </a:lnTo>
                <a:lnTo>
                  <a:pt x="3554025" y="274056"/>
                </a:lnTo>
                <a:lnTo>
                  <a:pt x="3593835" y="299881"/>
                </a:lnTo>
                <a:lnTo>
                  <a:pt x="3632502" y="326647"/>
                </a:lnTo>
                <a:lnTo>
                  <a:pt x="3670006" y="354325"/>
                </a:lnTo>
                <a:lnTo>
                  <a:pt x="3706328" y="382887"/>
                </a:lnTo>
                <a:lnTo>
                  <a:pt x="3741448" y="412306"/>
                </a:lnTo>
                <a:lnTo>
                  <a:pt x="3775346" y="442553"/>
                </a:lnTo>
                <a:lnTo>
                  <a:pt x="3808004" y="473602"/>
                </a:lnTo>
                <a:lnTo>
                  <a:pt x="3839400" y="505423"/>
                </a:lnTo>
                <a:lnTo>
                  <a:pt x="3869517" y="537989"/>
                </a:lnTo>
                <a:lnTo>
                  <a:pt x="3898333" y="571273"/>
                </a:lnTo>
                <a:lnTo>
                  <a:pt x="3925830" y="605246"/>
                </a:lnTo>
                <a:lnTo>
                  <a:pt x="3951988" y="639881"/>
                </a:lnTo>
                <a:lnTo>
                  <a:pt x="3976787" y="675150"/>
                </a:lnTo>
                <a:lnTo>
                  <a:pt x="4000208" y="711024"/>
                </a:lnTo>
                <a:lnTo>
                  <a:pt x="4022231" y="747477"/>
                </a:lnTo>
                <a:lnTo>
                  <a:pt x="4042836" y="784479"/>
                </a:lnTo>
                <a:lnTo>
                  <a:pt x="4062005" y="822004"/>
                </a:lnTo>
                <a:lnTo>
                  <a:pt x="4079717" y="860024"/>
                </a:lnTo>
                <a:lnTo>
                  <a:pt x="4095952" y="898510"/>
                </a:lnTo>
                <a:lnTo>
                  <a:pt x="4110692" y="937435"/>
                </a:lnTo>
                <a:lnTo>
                  <a:pt x="4123916" y="976771"/>
                </a:lnTo>
                <a:lnTo>
                  <a:pt x="4135605" y="1016490"/>
                </a:lnTo>
                <a:lnTo>
                  <a:pt x="4145739" y="1056564"/>
                </a:lnTo>
                <a:lnTo>
                  <a:pt x="4154299" y="1096966"/>
                </a:lnTo>
                <a:lnTo>
                  <a:pt x="4161265" y="1137667"/>
                </a:lnTo>
                <a:lnTo>
                  <a:pt x="4166618" y="1178640"/>
                </a:lnTo>
                <a:lnTo>
                  <a:pt x="4170337" y="1219856"/>
                </a:lnTo>
                <a:lnTo>
                  <a:pt x="4172404" y="1261289"/>
                </a:lnTo>
                <a:lnTo>
                  <a:pt x="4172799" y="1302910"/>
                </a:lnTo>
                <a:lnTo>
                  <a:pt x="4171502" y="1344691"/>
                </a:lnTo>
                <a:lnTo>
                  <a:pt x="4168493" y="1386604"/>
                </a:lnTo>
                <a:lnTo>
                  <a:pt x="4163753" y="1428622"/>
                </a:lnTo>
                <a:lnTo>
                  <a:pt x="4157263" y="1470717"/>
                </a:lnTo>
                <a:lnTo>
                  <a:pt x="4149002" y="1512861"/>
                </a:lnTo>
                <a:lnTo>
                  <a:pt x="4138952" y="1555026"/>
                </a:lnTo>
                <a:lnTo>
                  <a:pt x="4127092" y="1597184"/>
                </a:lnTo>
                <a:lnTo>
                  <a:pt x="4113403" y="1639307"/>
                </a:lnTo>
                <a:lnTo>
                  <a:pt x="4098629" y="1679421"/>
                </a:lnTo>
                <a:lnTo>
                  <a:pt x="4082388" y="1718863"/>
                </a:lnTo>
                <a:lnTo>
                  <a:pt x="4064711" y="1757619"/>
                </a:lnTo>
                <a:lnTo>
                  <a:pt x="4045628" y="1795674"/>
                </a:lnTo>
                <a:lnTo>
                  <a:pt x="4025171" y="1833015"/>
                </a:lnTo>
                <a:lnTo>
                  <a:pt x="4003369" y="1869629"/>
                </a:lnTo>
                <a:lnTo>
                  <a:pt x="3980255" y="1905500"/>
                </a:lnTo>
                <a:lnTo>
                  <a:pt x="3955858" y="1940615"/>
                </a:lnTo>
                <a:lnTo>
                  <a:pt x="3930209" y="1974960"/>
                </a:lnTo>
                <a:lnTo>
                  <a:pt x="3903339" y="2008522"/>
                </a:lnTo>
                <a:lnTo>
                  <a:pt x="3875280" y="2041285"/>
                </a:lnTo>
                <a:lnTo>
                  <a:pt x="3846060" y="2073237"/>
                </a:lnTo>
                <a:lnTo>
                  <a:pt x="3815713" y="2104364"/>
                </a:lnTo>
                <a:lnTo>
                  <a:pt x="3784268" y="2134650"/>
                </a:lnTo>
                <a:lnTo>
                  <a:pt x="3751755" y="2164083"/>
                </a:lnTo>
                <a:lnTo>
                  <a:pt x="3718207" y="2192649"/>
                </a:lnTo>
                <a:lnTo>
                  <a:pt x="3683653" y="2220333"/>
                </a:lnTo>
                <a:lnTo>
                  <a:pt x="3648125" y="2247121"/>
                </a:lnTo>
                <a:lnTo>
                  <a:pt x="3611653" y="2273001"/>
                </a:lnTo>
                <a:lnTo>
                  <a:pt x="3574268" y="2297957"/>
                </a:lnTo>
                <a:lnTo>
                  <a:pt x="3536000" y="2321976"/>
                </a:lnTo>
                <a:lnTo>
                  <a:pt x="3496881" y="2345043"/>
                </a:lnTo>
                <a:lnTo>
                  <a:pt x="3456942" y="2367146"/>
                </a:lnTo>
                <a:lnTo>
                  <a:pt x="3416212" y="2388269"/>
                </a:lnTo>
                <a:lnTo>
                  <a:pt x="3374724" y="2408400"/>
                </a:lnTo>
                <a:lnTo>
                  <a:pt x="3332507" y="2427523"/>
                </a:lnTo>
                <a:lnTo>
                  <a:pt x="3289592" y="2445626"/>
                </a:lnTo>
                <a:lnTo>
                  <a:pt x="3246011" y="2462694"/>
                </a:lnTo>
                <a:lnTo>
                  <a:pt x="3201794" y="2478713"/>
                </a:lnTo>
                <a:lnTo>
                  <a:pt x="3156972" y="2493669"/>
                </a:lnTo>
                <a:lnTo>
                  <a:pt x="3111575" y="2507549"/>
                </a:lnTo>
                <a:lnTo>
                  <a:pt x="3065635" y="2520338"/>
                </a:lnTo>
                <a:lnTo>
                  <a:pt x="3019182" y="2532023"/>
                </a:lnTo>
                <a:lnTo>
                  <a:pt x="2972246" y="2542589"/>
                </a:lnTo>
                <a:lnTo>
                  <a:pt x="2924860" y="2552023"/>
                </a:lnTo>
                <a:lnTo>
                  <a:pt x="2877053" y="2560310"/>
                </a:lnTo>
                <a:lnTo>
                  <a:pt x="2828856" y="2567437"/>
                </a:lnTo>
                <a:lnTo>
                  <a:pt x="2780301" y="2573390"/>
                </a:lnTo>
                <a:lnTo>
                  <a:pt x="2731417" y="2578155"/>
                </a:lnTo>
                <a:lnTo>
                  <a:pt x="2682236" y="2581717"/>
                </a:lnTo>
                <a:lnTo>
                  <a:pt x="2632788" y="2584064"/>
                </a:lnTo>
                <a:lnTo>
                  <a:pt x="2583105" y="2585180"/>
                </a:lnTo>
                <a:lnTo>
                  <a:pt x="2533217" y="2585053"/>
                </a:lnTo>
                <a:lnTo>
                  <a:pt x="2483154" y="2583668"/>
                </a:lnTo>
                <a:lnTo>
                  <a:pt x="2432948" y="2581010"/>
                </a:lnTo>
                <a:lnTo>
                  <a:pt x="2382630" y="2577067"/>
                </a:lnTo>
                <a:lnTo>
                  <a:pt x="2332229" y="2571825"/>
                </a:lnTo>
                <a:lnTo>
                  <a:pt x="2281778" y="2565268"/>
                </a:lnTo>
                <a:lnTo>
                  <a:pt x="2231306" y="2557384"/>
                </a:lnTo>
                <a:lnTo>
                  <a:pt x="2180845" y="2548159"/>
                </a:lnTo>
                <a:lnTo>
                  <a:pt x="2130425" y="2537578"/>
                </a:lnTo>
                <a:lnTo>
                  <a:pt x="2078129" y="2525124"/>
                </a:lnTo>
                <a:lnTo>
                  <a:pt x="2026649" y="2511335"/>
                </a:lnTo>
                <a:lnTo>
                  <a:pt x="1976013" y="2496239"/>
                </a:lnTo>
                <a:lnTo>
                  <a:pt x="1926249" y="2479862"/>
                </a:lnTo>
                <a:lnTo>
                  <a:pt x="1877386" y="2462230"/>
                </a:lnTo>
                <a:lnTo>
                  <a:pt x="1829451" y="2443369"/>
                </a:lnTo>
                <a:lnTo>
                  <a:pt x="1782472" y="2423306"/>
                </a:lnTo>
                <a:lnTo>
                  <a:pt x="1736478" y="2402068"/>
                </a:lnTo>
                <a:lnTo>
                  <a:pt x="1691497" y="2379681"/>
                </a:lnTo>
                <a:lnTo>
                  <a:pt x="1647556" y="2356171"/>
                </a:lnTo>
                <a:lnTo>
                  <a:pt x="1604684" y="2331564"/>
                </a:lnTo>
                <a:lnTo>
                  <a:pt x="1562909" y="2305888"/>
                </a:lnTo>
                <a:lnTo>
                  <a:pt x="1522258" y="2279169"/>
                </a:lnTo>
                <a:lnTo>
                  <a:pt x="1482761" y="2251433"/>
                </a:lnTo>
                <a:lnTo>
                  <a:pt x="1444445" y="2222707"/>
                </a:lnTo>
                <a:lnTo>
                  <a:pt x="1407338" y="2193016"/>
                </a:lnTo>
                <a:lnTo>
                  <a:pt x="1371469" y="2162388"/>
                </a:lnTo>
                <a:lnTo>
                  <a:pt x="1336865" y="2130849"/>
                </a:lnTo>
                <a:lnTo>
                  <a:pt x="1303555" y="2098426"/>
                </a:lnTo>
                <a:lnTo>
                  <a:pt x="1271566" y="2065144"/>
                </a:lnTo>
                <a:lnTo>
                  <a:pt x="1240926" y="2031030"/>
                </a:lnTo>
                <a:lnTo>
                  <a:pt x="1211665" y="1996111"/>
                </a:lnTo>
                <a:lnTo>
                  <a:pt x="1183810" y="1960414"/>
                </a:lnTo>
                <a:lnTo>
                  <a:pt x="1157388" y="1923964"/>
                </a:lnTo>
                <a:lnTo>
                  <a:pt x="1132429" y="1886788"/>
                </a:lnTo>
                <a:lnTo>
                  <a:pt x="1108959" y="1848912"/>
                </a:lnTo>
                <a:lnTo>
                  <a:pt x="1087008" y="1810364"/>
                </a:lnTo>
                <a:lnTo>
                  <a:pt x="1066604" y="1771169"/>
                </a:lnTo>
                <a:lnTo>
                  <a:pt x="1047773" y="1731353"/>
                </a:lnTo>
                <a:lnTo>
                  <a:pt x="1030546" y="1690944"/>
                </a:lnTo>
                <a:lnTo>
                  <a:pt x="1014949" y="1649968"/>
                </a:lnTo>
                <a:lnTo>
                  <a:pt x="1001010" y="1608451"/>
                </a:lnTo>
                <a:lnTo>
                  <a:pt x="988759" y="1566420"/>
                </a:lnTo>
                <a:lnTo>
                  <a:pt x="978222" y="1523900"/>
                </a:lnTo>
                <a:lnTo>
                  <a:pt x="969428" y="1480920"/>
                </a:lnTo>
                <a:lnTo>
                  <a:pt x="962405" y="1437504"/>
                </a:lnTo>
                <a:lnTo>
                  <a:pt x="0" y="1128513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7611" y="3790697"/>
            <a:ext cx="4230370" cy="408829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 algn="ctr">
              <a:spcBef>
                <a:spcPts val="200"/>
              </a:spcBef>
            </a:pP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In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this step by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step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tutorial  we’ll be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setting up a</a:t>
            </a:r>
            <a:r>
              <a:rPr sz="2400" spc="-4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business  network, defining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our assets, 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participants and  transactions, and testing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our  network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by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creating some 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participants and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an asset, 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and submitting transactions  to change the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ownership of 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the </a:t>
            </a:r>
            <a:r>
              <a:rPr sz="2400" dirty="0">
                <a:solidFill>
                  <a:srgbClr val="5F5F5F"/>
                </a:solidFill>
                <a:latin typeface="Comic Sans MS"/>
                <a:cs typeface="Comic Sans MS"/>
              </a:rPr>
              <a:t>asset from </a:t>
            </a:r>
            <a:r>
              <a:rPr sz="2400" spc="-10" dirty="0">
                <a:solidFill>
                  <a:srgbClr val="5F5F5F"/>
                </a:solidFill>
                <a:latin typeface="Comic Sans MS"/>
                <a:cs typeface="Comic Sans MS"/>
              </a:rPr>
              <a:t>one to  another</a:t>
            </a:r>
            <a:endParaRPr sz="24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17777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942035" y="648106"/>
            <a:ext cx="163309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solidFill>
                  <a:srgbClr val="095A82"/>
                </a:solidFill>
                <a:cs typeface="Calibri"/>
              </a:rPr>
              <a:t>Step One: Open the </a:t>
            </a:r>
            <a:r>
              <a:rPr sz="5600" b="1" spc="-20" dirty="0">
                <a:solidFill>
                  <a:srgbClr val="095A82"/>
                </a:solidFill>
                <a:cs typeface="Calibri"/>
              </a:rPr>
              <a:t>Hyperledger Composer</a:t>
            </a:r>
            <a:r>
              <a:rPr sz="5600" b="1" spc="290" dirty="0">
                <a:solidFill>
                  <a:srgbClr val="095A82"/>
                </a:solidFill>
                <a:cs typeface="Calibri"/>
              </a:rPr>
              <a:t> </a:t>
            </a:r>
            <a:r>
              <a:rPr sz="5600" b="1" spc="-20" dirty="0">
                <a:solidFill>
                  <a:srgbClr val="095A82"/>
                </a:solidFill>
                <a:cs typeface="Calibri"/>
              </a:rPr>
              <a:t>Playground</a:t>
            </a:r>
            <a:endParaRPr sz="56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942035" y="1896110"/>
            <a:ext cx="967613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Open </a:t>
            </a:r>
            <a:r>
              <a:rPr sz="2800" u="sng" spc="-10" dirty="0">
                <a:solidFill>
                  <a:srgbClr val="055180"/>
                </a:solidFill>
                <a:uFill>
                  <a:solidFill>
                    <a:srgbClr val="055180"/>
                  </a:solidFill>
                </a:uFill>
                <a:cs typeface="Calibri"/>
                <a:hlinkClick r:id="rId5"/>
              </a:rPr>
              <a:t>Composer Playground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. </a:t>
            </a:r>
            <a:r>
              <a:rPr sz="2800" dirty="0">
                <a:solidFill>
                  <a:srgbClr val="5F5F5F"/>
                </a:solidFill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should see 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My Wallet</a:t>
            </a:r>
            <a:r>
              <a:rPr sz="2800" b="1" spc="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screen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4"/>
          <p:cNvSpPr/>
          <p:nvPr/>
        </p:nvSpPr>
        <p:spPr>
          <a:xfrm>
            <a:off x="1588008" y="2474976"/>
            <a:ext cx="15111984" cy="6885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5"/>
          <p:cNvSpPr/>
          <p:nvPr/>
        </p:nvSpPr>
        <p:spPr>
          <a:xfrm>
            <a:off x="1578862" y="2465832"/>
            <a:ext cx="15130780" cy="6903720"/>
          </a:xfrm>
          <a:custGeom>
            <a:avLst/>
            <a:gdLst/>
            <a:ahLst/>
            <a:cxnLst/>
            <a:rect l="l" t="t" r="r" b="b"/>
            <a:pathLst>
              <a:path w="7565390" h="3451860">
                <a:moveTo>
                  <a:pt x="0" y="3451860"/>
                </a:moveTo>
                <a:lnTo>
                  <a:pt x="7565135" y="3451860"/>
                </a:lnTo>
                <a:lnTo>
                  <a:pt x="7565135" y="0"/>
                </a:lnTo>
                <a:lnTo>
                  <a:pt x="0" y="0"/>
                </a:lnTo>
                <a:lnTo>
                  <a:pt x="0" y="3451860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6"/>
          <p:cNvSpPr/>
          <p:nvPr/>
        </p:nvSpPr>
        <p:spPr>
          <a:xfrm>
            <a:off x="1769364" y="3381754"/>
            <a:ext cx="975360" cy="317500"/>
          </a:xfrm>
          <a:custGeom>
            <a:avLst/>
            <a:gdLst/>
            <a:ahLst/>
            <a:cxnLst/>
            <a:rect l="l" t="t" r="r" b="b"/>
            <a:pathLst>
              <a:path w="487680" h="158750">
                <a:moveTo>
                  <a:pt x="0" y="158496"/>
                </a:moveTo>
                <a:lnTo>
                  <a:pt x="487680" y="158496"/>
                </a:lnTo>
                <a:lnTo>
                  <a:pt x="487680" y="0"/>
                </a:lnTo>
                <a:lnTo>
                  <a:pt x="0" y="0"/>
                </a:lnTo>
                <a:lnTo>
                  <a:pt x="0" y="158496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8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12036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Two: </a:t>
            </a:r>
            <a:r>
              <a:rPr sz="5600" spc="-20" dirty="0">
                <a:solidFill>
                  <a:srgbClr val="095A82"/>
                </a:solidFill>
              </a:rPr>
              <a:t>Creating </a:t>
            </a:r>
            <a:r>
              <a:rPr sz="5600" spc="-10" dirty="0">
                <a:solidFill>
                  <a:srgbClr val="095A82"/>
                </a:solidFill>
              </a:rPr>
              <a:t>a </a:t>
            </a:r>
            <a:r>
              <a:rPr sz="5600" spc="-20" dirty="0">
                <a:solidFill>
                  <a:srgbClr val="095A82"/>
                </a:solidFill>
              </a:rPr>
              <a:t>New </a:t>
            </a:r>
            <a:r>
              <a:rPr sz="5600" spc="-10" dirty="0">
                <a:solidFill>
                  <a:srgbClr val="095A82"/>
                </a:solidFill>
              </a:rPr>
              <a:t>Business</a:t>
            </a:r>
            <a:r>
              <a:rPr sz="5600" spc="25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Network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4" y="1896110"/>
            <a:ext cx="15427960" cy="67980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Next, we want to create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new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from</a:t>
            </a:r>
            <a:r>
              <a:rPr sz="2800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scratch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couple of defining properties;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name,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optional description. (You can</a:t>
            </a:r>
            <a:r>
              <a:rPr sz="2800" spc="3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also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choose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base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new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on 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existing template,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import </a:t>
            </a:r>
            <a:r>
              <a:rPr sz="2800" dirty="0">
                <a:solidFill>
                  <a:srgbClr val="5F5F5F"/>
                </a:solidFill>
                <a:cs typeface="Calibri"/>
              </a:rPr>
              <a:t>your own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template)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2800" b="1" dirty="0">
                <a:solidFill>
                  <a:srgbClr val="5F5F5F"/>
                </a:solidFill>
                <a:cs typeface="Calibri"/>
              </a:rPr>
              <a:t>Follow these</a:t>
            </a:r>
            <a:r>
              <a:rPr sz="2800" b="1" spc="-1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steps: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11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685800">
              <a:buClr>
                <a:srgbClr val="095A82"/>
              </a:buClr>
              <a:buFontTx/>
              <a:buAutoNum type="arabicPeriod"/>
              <a:tabLst>
                <a:tab pos="709930" algn="l"/>
                <a:tab pos="71120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Deploy a new business 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under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Web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Profile heading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get</a:t>
            </a:r>
            <a:r>
              <a:rPr sz="2800" spc="-1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started.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90"/>
              </a:spcBef>
              <a:buClr>
                <a:srgbClr val="095A82"/>
              </a:buClr>
              <a:buFont typeface="Calibri"/>
              <a:buAutoNum type="arabicPeriod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685800">
              <a:buClr>
                <a:srgbClr val="095A82"/>
              </a:buClr>
              <a:buFontTx/>
              <a:buAutoNum type="arabicPeriod"/>
              <a:tabLst>
                <a:tab pos="709930" algn="l"/>
                <a:tab pos="71120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new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needs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name, </a:t>
            </a:r>
            <a:r>
              <a:rPr sz="2800" dirty="0">
                <a:solidFill>
                  <a:srgbClr val="5F5F5F"/>
                </a:solidFill>
                <a:cs typeface="Calibri"/>
              </a:rPr>
              <a:t>let's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call </a:t>
            </a:r>
            <a:r>
              <a:rPr sz="2800" dirty="0">
                <a:solidFill>
                  <a:srgbClr val="5F5F5F"/>
                </a:solidFill>
                <a:cs typeface="Calibri"/>
              </a:rPr>
              <a:t>it</a:t>
            </a:r>
            <a:r>
              <a:rPr sz="2800" spc="1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new-network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Calibri"/>
              <a:buAutoNum type="arabicPeriod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11200" indent="-685800">
              <a:buClr>
                <a:srgbClr val="095A82"/>
              </a:buClr>
              <a:buFontTx/>
              <a:buAutoNum type="arabicPeriod"/>
              <a:tabLst>
                <a:tab pos="709930" algn="l"/>
                <a:tab pos="71120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Optionally, </a:t>
            </a:r>
            <a:r>
              <a:rPr sz="2800" dirty="0">
                <a:solidFill>
                  <a:srgbClr val="5F5F5F"/>
                </a:solidFill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put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a network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description.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711200" marR="73660" indent="-685800">
              <a:lnSpc>
                <a:spcPct val="150000"/>
              </a:lnSpc>
              <a:spcBef>
                <a:spcPts val="1420"/>
              </a:spcBef>
              <a:buClr>
                <a:srgbClr val="095A82"/>
              </a:buClr>
              <a:buFontTx/>
              <a:buAutoNum type="arabicPeriod"/>
              <a:tabLst>
                <a:tab pos="709930" algn="l"/>
                <a:tab pos="71120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Next 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must select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base ours on, because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want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build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from  scratch, click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empty-business-network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8544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18173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Choosing </a:t>
            </a:r>
            <a:r>
              <a:rPr sz="5600" spc="-10" dirty="0">
                <a:solidFill>
                  <a:srgbClr val="095A82"/>
                </a:solidFill>
              </a:rPr>
              <a:t>a Business Network</a:t>
            </a:r>
            <a:r>
              <a:rPr sz="5600" spc="20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Definition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6227064" y="2606038"/>
            <a:ext cx="11106912" cy="6754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7920" y="2596894"/>
            <a:ext cx="11125200" cy="6772908"/>
          </a:xfrm>
          <a:custGeom>
            <a:avLst/>
            <a:gdLst/>
            <a:ahLst/>
            <a:cxnLst/>
            <a:rect l="l" t="t" r="r" b="b"/>
            <a:pathLst>
              <a:path w="5562600" h="3386454">
                <a:moveTo>
                  <a:pt x="0" y="3386328"/>
                </a:moveTo>
                <a:lnTo>
                  <a:pt x="5562599" y="3386328"/>
                </a:lnTo>
                <a:lnTo>
                  <a:pt x="5562599" y="0"/>
                </a:lnTo>
                <a:lnTo>
                  <a:pt x="0" y="0"/>
                </a:lnTo>
                <a:lnTo>
                  <a:pt x="0" y="3386328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43389" y="6158484"/>
            <a:ext cx="1301750" cy="1463040"/>
          </a:xfrm>
          <a:custGeom>
            <a:avLst/>
            <a:gdLst/>
            <a:ahLst/>
            <a:cxnLst/>
            <a:rect l="l" t="t" r="r" b="b"/>
            <a:pathLst>
              <a:path w="650875" h="731520">
                <a:moveTo>
                  <a:pt x="0" y="731519"/>
                </a:moveTo>
                <a:lnTo>
                  <a:pt x="650748" y="731519"/>
                </a:lnTo>
                <a:lnTo>
                  <a:pt x="650748" y="0"/>
                </a:lnTo>
                <a:lnTo>
                  <a:pt x="0" y="0"/>
                </a:lnTo>
                <a:lnTo>
                  <a:pt x="0" y="731519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2035" y="1896111"/>
            <a:ext cx="1076325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To start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choose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definition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from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given</a:t>
            </a:r>
            <a:r>
              <a:rPr sz="28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options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688" y="5711952"/>
            <a:ext cx="4798060" cy="1792798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82880" marR="242570">
              <a:spcBef>
                <a:spcPts val="54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Since we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are creating</a:t>
            </a:r>
            <a:r>
              <a:rPr sz="28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our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own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business, select empty  business network from the  options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1765" y="6254496"/>
            <a:ext cx="4613910" cy="327660"/>
          </a:xfrm>
          <a:custGeom>
            <a:avLst/>
            <a:gdLst/>
            <a:ahLst/>
            <a:cxnLst/>
            <a:rect l="l" t="t" r="r" b="b"/>
            <a:pathLst>
              <a:path w="2306954" h="163829">
                <a:moveTo>
                  <a:pt x="1138808" y="134493"/>
                </a:moveTo>
                <a:lnTo>
                  <a:pt x="0" y="134493"/>
                </a:lnTo>
                <a:lnTo>
                  <a:pt x="0" y="163449"/>
                </a:lnTo>
                <a:lnTo>
                  <a:pt x="1161288" y="163449"/>
                </a:lnTo>
                <a:lnTo>
                  <a:pt x="1167765" y="156971"/>
                </a:lnTo>
                <a:lnTo>
                  <a:pt x="1167765" y="148970"/>
                </a:lnTo>
                <a:lnTo>
                  <a:pt x="1138808" y="148970"/>
                </a:lnTo>
                <a:lnTo>
                  <a:pt x="1138808" y="134493"/>
                </a:lnTo>
                <a:close/>
              </a:path>
              <a:path w="2306954" h="163829">
                <a:moveTo>
                  <a:pt x="2219706" y="28956"/>
                </a:moveTo>
                <a:lnTo>
                  <a:pt x="1145285" y="28956"/>
                </a:lnTo>
                <a:lnTo>
                  <a:pt x="1138808" y="35432"/>
                </a:lnTo>
                <a:lnTo>
                  <a:pt x="1138808" y="148970"/>
                </a:lnTo>
                <a:lnTo>
                  <a:pt x="1153287" y="134493"/>
                </a:lnTo>
                <a:lnTo>
                  <a:pt x="1167765" y="134493"/>
                </a:lnTo>
                <a:lnTo>
                  <a:pt x="1167765" y="57912"/>
                </a:lnTo>
                <a:lnTo>
                  <a:pt x="1153287" y="57912"/>
                </a:lnTo>
                <a:lnTo>
                  <a:pt x="1167765" y="43433"/>
                </a:lnTo>
                <a:lnTo>
                  <a:pt x="2219706" y="43433"/>
                </a:lnTo>
                <a:lnTo>
                  <a:pt x="2219706" y="28956"/>
                </a:lnTo>
                <a:close/>
              </a:path>
              <a:path w="2306954" h="163829">
                <a:moveTo>
                  <a:pt x="1167765" y="134493"/>
                </a:moveTo>
                <a:lnTo>
                  <a:pt x="1153287" y="134493"/>
                </a:lnTo>
                <a:lnTo>
                  <a:pt x="1138808" y="148970"/>
                </a:lnTo>
                <a:lnTo>
                  <a:pt x="1167765" y="148970"/>
                </a:lnTo>
                <a:lnTo>
                  <a:pt x="1167765" y="134493"/>
                </a:lnTo>
                <a:close/>
              </a:path>
              <a:path w="2306954" h="163829">
                <a:moveTo>
                  <a:pt x="2219706" y="0"/>
                </a:moveTo>
                <a:lnTo>
                  <a:pt x="2219706" y="86868"/>
                </a:lnTo>
                <a:lnTo>
                  <a:pt x="2277617" y="57912"/>
                </a:lnTo>
                <a:lnTo>
                  <a:pt x="2234184" y="57912"/>
                </a:lnTo>
                <a:lnTo>
                  <a:pt x="2234184" y="28956"/>
                </a:lnTo>
                <a:lnTo>
                  <a:pt x="2277618" y="28956"/>
                </a:lnTo>
                <a:lnTo>
                  <a:pt x="2219706" y="0"/>
                </a:lnTo>
                <a:close/>
              </a:path>
              <a:path w="2306954" h="163829">
                <a:moveTo>
                  <a:pt x="1167765" y="43433"/>
                </a:moveTo>
                <a:lnTo>
                  <a:pt x="1153287" y="57912"/>
                </a:lnTo>
                <a:lnTo>
                  <a:pt x="1167765" y="57912"/>
                </a:lnTo>
                <a:lnTo>
                  <a:pt x="1167765" y="43433"/>
                </a:lnTo>
                <a:close/>
              </a:path>
              <a:path w="2306954" h="163829">
                <a:moveTo>
                  <a:pt x="2219706" y="43433"/>
                </a:moveTo>
                <a:lnTo>
                  <a:pt x="1167765" y="43433"/>
                </a:lnTo>
                <a:lnTo>
                  <a:pt x="1167765" y="57912"/>
                </a:lnTo>
                <a:lnTo>
                  <a:pt x="2219706" y="57912"/>
                </a:lnTo>
                <a:lnTo>
                  <a:pt x="2219706" y="43433"/>
                </a:lnTo>
                <a:close/>
              </a:path>
              <a:path w="2306954" h="163829">
                <a:moveTo>
                  <a:pt x="2277618" y="28956"/>
                </a:moveTo>
                <a:lnTo>
                  <a:pt x="2234184" y="28956"/>
                </a:lnTo>
                <a:lnTo>
                  <a:pt x="2234184" y="57912"/>
                </a:lnTo>
                <a:lnTo>
                  <a:pt x="2277617" y="57912"/>
                </a:lnTo>
                <a:lnTo>
                  <a:pt x="2306573" y="43433"/>
                </a:lnTo>
                <a:lnTo>
                  <a:pt x="2277618" y="28956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08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2989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</a:t>
            </a:r>
            <a:r>
              <a:rPr sz="5600" spc="-20" dirty="0">
                <a:solidFill>
                  <a:srgbClr val="095A82"/>
                </a:solidFill>
              </a:rPr>
              <a:t>Three: Connecting </a:t>
            </a:r>
            <a:r>
              <a:rPr sz="5600" spc="-10" dirty="0">
                <a:solidFill>
                  <a:srgbClr val="095A82"/>
                </a:solidFill>
              </a:rPr>
              <a:t>to the Business</a:t>
            </a:r>
            <a:r>
              <a:rPr sz="5600" spc="28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Network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683969"/>
            <a:ext cx="8759190" cy="622221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21920">
              <a:lnSpc>
                <a:spcPct val="150000"/>
              </a:lnSpc>
              <a:spcBef>
                <a:spcPts val="20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Now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we've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created and deployed the business 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network, 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should see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new ID card called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admin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our 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i="1" dirty="0">
                <a:solidFill>
                  <a:srgbClr val="5F5F5F"/>
                </a:solidFill>
                <a:cs typeface="Calibri"/>
              </a:rPr>
              <a:t>new-network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your</a:t>
            </a:r>
            <a:r>
              <a:rPr sz="2800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wallet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1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When connecting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an external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blockchain, ID cards  represent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everything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necessary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connect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network.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They include connection details,  authentication material, and</a:t>
            </a:r>
            <a:r>
              <a:rPr sz="2800" spc="1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metadata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To connect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our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click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Connect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b="1" dirty="0">
                <a:solidFill>
                  <a:srgbClr val="5F5F5F"/>
                </a:solidFill>
                <a:cs typeface="Calibri"/>
              </a:rPr>
              <a:t>now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under our ID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card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4977" y="2334766"/>
            <a:ext cx="7260334" cy="6754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85830" y="2325622"/>
            <a:ext cx="7279640" cy="6772908"/>
          </a:xfrm>
          <a:custGeom>
            <a:avLst/>
            <a:gdLst/>
            <a:ahLst/>
            <a:cxnLst/>
            <a:rect l="l" t="t" r="r" b="b"/>
            <a:pathLst>
              <a:path w="3639820" h="3386454">
                <a:moveTo>
                  <a:pt x="0" y="3386328"/>
                </a:moveTo>
                <a:lnTo>
                  <a:pt x="3639312" y="3386328"/>
                </a:lnTo>
                <a:lnTo>
                  <a:pt x="3639312" y="0"/>
                </a:lnTo>
                <a:lnTo>
                  <a:pt x="0" y="0"/>
                </a:lnTo>
                <a:lnTo>
                  <a:pt x="0" y="3386328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91317" y="6582156"/>
            <a:ext cx="1195070" cy="515620"/>
          </a:xfrm>
          <a:custGeom>
            <a:avLst/>
            <a:gdLst/>
            <a:ahLst/>
            <a:cxnLst/>
            <a:rect l="l" t="t" r="r" b="b"/>
            <a:pathLst>
              <a:path w="597535" h="257810">
                <a:moveTo>
                  <a:pt x="0" y="257556"/>
                </a:moveTo>
                <a:lnTo>
                  <a:pt x="597408" y="257556"/>
                </a:lnTo>
                <a:lnTo>
                  <a:pt x="597408" y="0"/>
                </a:lnTo>
                <a:lnTo>
                  <a:pt x="0" y="0"/>
                </a:lnTo>
                <a:lnTo>
                  <a:pt x="0" y="257556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75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623821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Adding Files to Make up a Business Network</a:t>
            </a:r>
            <a:r>
              <a:rPr sz="5600" spc="29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Definition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932689" y="1850134"/>
            <a:ext cx="16422622" cy="7446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3545" y="1840993"/>
            <a:ext cx="16441418" cy="7465058"/>
          </a:xfrm>
          <a:custGeom>
            <a:avLst/>
            <a:gdLst/>
            <a:ahLst/>
            <a:cxnLst/>
            <a:rect l="l" t="t" r="r" b="b"/>
            <a:pathLst>
              <a:path w="8220709" h="3732529">
                <a:moveTo>
                  <a:pt x="0" y="3732276"/>
                </a:moveTo>
                <a:lnTo>
                  <a:pt x="8220456" y="3732276"/>
                </a:lnTo>
                <a:lnTo>
                  <a:pt x="8220456" y="0"/>
                </a:lnTo>
                <a:lnTo>
                  <a:pt x="0" y="0"/>
                </a:lnTo>
                <a:lnTo>
                  <a:pt x="0" y="3732276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2688" y="2487166"/>
            <a:ext cx="3221736" cy="35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2688" y="5666233"/>
            <a:ext cx="3221736" cy="3630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35381" y="4116322"/>
            <a:ext cx="994410" cy="457200"/>
          </a:xfrm>
          <a:custGeom>
            <a:avLst/>
            <a:gdLst/>
            <a:ahLst/>
            <a:cxnLst/>
            <a:rect l="l" t="t" r="r" b="b"/>
            <a:pathLst>
              <a:path w="497205" h="228600">
                <a:moveTo>
                  <a:pt x="0" y="228600"/>
                </a:moveTo>
                <a:lnTo>
                  <a:pt x="496823" y="228600"/>
                </a:lnTo>
                <a:lnTo>
                  <a:pt x="49682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29026" y="4315967"/>
            <a:ext cx="2882900" cy="504190"/>
          </a:xfrm>
          <a:custGeom>
            <a:avLst/>
            <a:gdLst/>
            <a:ahLst/>
            <a:cxnLst/>
            <a:rect l="l" t="t" r="r" b="b"/>
            <a:pathLst>
              <a:path w="1441450" h="252094">
                <a:moveTo>
                  <a:pt x="1354328" y="164846"/>
                </a:moveTo>
                <a:lnTo>
                  <a:pt x="1354328" y="251714"/>
                </a:lnTo>
                <a:lnTo>
                  <a:pt x="1412239" y="222758"/>
                </a:lnTo>
                <a:lnTo>
                  <a:pt x="1368806" y="222758"/>
                </a:lnTo>
                <a:lnTo>
                  <a:pt x="1368806" y="193802"/>
                </a:lnTo>
                <a:lnTo>
                  <a:pt x="1412240" y="193802"/>
                </a:lnTo>
                <a:lnTo>
                  <a:pt x="1354328" y="164846"/>
                </a:lnTo>
                <a:close/>
              </a:path>
              <a:path w="1441450" h="252094">
                <a:moveTo>
                  <a:pt x="706119" y="14478"/>
                </a:moveTo>
                <a:lnTo>
                  <a:pt x="706119" y="216281"/>
                </a:lnTo>
                <a:lnTo>
                  <a:pt x="712597" y="222758"/>
                </a:lnTo>
                <a:lnTo>
                  <a:pt x="1354328" y="222758"/>
                </a:lnTo>
                <a:lnTo>
                  <a:pt x="1354328" y="208280"/>
                </a:lnTo>
                <a:lnTo>
                  <a:pt x="735076" y="208280"/>
                </a:lnTo>
                <a:lnTo>
                  <a:pt x="720598" y="193802"/>
                </a:lnTo>
                <a:lnTo>
                  <a:pt x="735076" y="193802"/>
                </a:lnTo>
                <a:lnTo>
                  <a:pt x="735076" y="28956"/>
                </a:lnTo>
                <a:lnTo>
                  <a:pt x="720598" y="28956"/>
                </a:lnTo>
                <a:lnTo>
                  <a:pt x="706119" y="14478"/>
                </a:lnTo>
                <a:close/>
              </a:path>
              <a:path w="1441450" h="252094">
                <a:moveTo>
                  <a:pt x="1412240" y="193802"/>
                </a:moveTo>
                <a:lnTo>
                  <a:pt x="1368806" y="193802"/>
                </a:lnTo>
                <a:lnTo>
                  <a:pt x="1368806" y="222758"/>
                </a:lnTo>
                <a:lnTo>
                  <a:pt x="1412239" y="222758"/>
                </a:lnTo>
                <a:lnTo>
                  <a:pt x="1441196" y="208280"/>
                </a:lnTo>
                <a:lnTo>
                  <a:pt x="1412240" y="193802"/>
                </a:lnTo>
                <a:close/>
              </a:path>
              <a:path w="1441450" h="252094">
                <a:moveTo>
                  <a:pt x="735076" y="193802"/>
                </a:moveTo>
                <a:lnTo>
                  <a:pt x="720598" y="193802"/>
                </a:lnTo>
                <a:lnTo>
                  <a:pt x="735076" y="208280"/>
                </a:lnTo>
                <a:lnTo>
                  <a:pt x="735076" y="193802"/>
                </a:lnTo>
                <a:close/>
              </a:path>
              <a:path w="1441450" h="252094">
                <a:moveTo>
                  <a:pt x="1354328" y="193802"/>
                </a:moveTo>
                <a:lnTo>
                  <a:pt x="735076" y="193802"/>
                </a:lnTo>
                <a:lnTo>
                  <a:pt x="735076" y="208280"/>
                </a:lnTo>
                <a:lnTo>
                  <a:pt x="1354328" y="208280"/>
                </a:lnTo>
                <a:lnTo>
                  <a:pt x="1354328" y="193802"/>
                </a:lnTo>
                <a:close/>
              </a:path>
              <a:path w="1441450" h="252094">
                <a:moveTo>
                  <a:pt x="728599" y="0"/>
                </a:moveTo>
                <a:lnTo>
                  <a:pt x="0" y="0"/>
                </a:lnTo>
                <a:lnTo>
                  <a:pt x="0" y="28956"/>
                </a:lnTo>
                <a:lnTo>
                  <a:pt x="706119" y="28956"/>
                </a:lnTo>
                <a:lnTo>
                  <a:pt x="706119" y="14478"/>
                </a:lnTo>
                <a:lnTo>
                  <a:pt x="735076" y="14478"/>
                </a:lnTo>
                <a:lnTo>
                  <a:pt x="735076" y="6477"/>
                </a:lnTo>
                <a:lnTo>
                  <a:pt x="728599" y="0"/>
                </a:lnTo>
                <a:close/>
              </a:path>
              <a:path w="1441450" h="252094">
                <a:moveTo>
                  <a:pt x="735076" y="14478"/>
                </a:moveTo>
                <a:lnTo>
                  <a:pt x="706119" y="14478"/>
                </a:lnTo>
                <a:lnTo>
                  <a:pt x="720598" y="28956"/>
                </a:lnTo>
                <a:lnTo>
                  <a:pt x="735076" y="28956"/>
                </a:lnTo>
                <a:lnTo>
                  <a:pt x="735076" y="1447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67885" y="4346703"/>
            <a:ext cx="3333750" cy="85792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spc="-1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here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to </a:t>
            </a:r>
            <a:r>
              <a:rPr sz="2700" spc="-20" dirty="0">
                <a:solidFill>
                  <a:srgbClr val="5F5F5F"/>
                </a:solidFill>
                <a:cs typeface="Calibri"/>
              </a:rPr>
              <a:t>create</a:t>
            </a:r>
            <a:r>
              <a:rPr sz="27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and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5400"/>
            <a:r>
              <a:rPr sz="2700" spc="-10" dirty="0">
                <a:solidFill>
                  <a:srgbClr val="5F5F5F"/>
                </a:solidFill>
                <a:cs typeface="Calibri"/>
              </a:rPr>
              <a:t>edit </a:t>
            </a:r>
            <a:r>
              <a:rPr sz="2700" dirty="0">
                <a:solidFill>
                  <a:srgbClr val="5F5F5F"/>
                </a:solidFill>
                <a:cs typeface="Calibri"/>
              </a:rPr>
              <a:t>the</a:t>
            </a:r>
            <a:r>
              <a:rPr sz="27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5F5F5F"/>
                </a:solidFill>
                <a:cs typeface="Calibri"/>
              </a:rPr>
              <a:t>files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207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1084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Four: Adding a </a:t>
            </a:r>
            <a:r>
              <a:rPr sz="5600" spc="-20" dirty="0">
                <a:solidFill>
                  <a:srgbClr val="095A82"/>
                </a:solidFill>
              </a:rPr>
              <a:t>Model</a:t>
            </a:r>
            <a:r>
              <a:rPr sz="5600" spc="6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File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4" y="1683968"/>
            <a:ext cx="16092168" cy="340093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As 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see, </a:t>
            </a:r>
            <a:r>
              <a:rPr sz="2800" dirty="0">
                <a:solidFill>
                  <a:srgbClr val="5F5F5F"/>
                </a:solidFill>
                <a:cs typeface="Calibri"/>
              </a:rPr>
              <a:t>we're 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Define </a:t>
            </a:r>
            <a:r>
              <a:rPr sz="2800" dirty="0">
                <a:solidFill>
                  <a:srgbClr val="5F5F5F"/>
                </a:solidFill>
                <a:cs typeface="Calibri"/>
              </a:rPr>
              <a:t>tab right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now, this </a:t>
            </a:r>
            <a:r>
              <a:rPr sz="2800" dirty="0">
                <a:solidFill>
                  <a:srgbClr val="5F5F5F"/>
                </a:solidFill>
                <a:cs typeface="Calibri"/>
              </a:rPr>
              <a:t>tab is where you create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edit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files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that make up </a:t>
            </a:r>
            <a:r>
              <a:rPr sz="2800" dirty="0">
                <a:solidFill>
                  <a:srgbClr val="5F5F5F"/>
                </a:solidFill>
                <a:cs typeface="Calibri"/>
              </a:rPr>
              <a:t>a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definition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92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As 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selected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empty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template,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define our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</a:t>
            </a:r>
            <a:r>
              <a:rPr sz="2800" spc="1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files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5400" marR="196850">
              <a:lnSpc>
                <a:spcPct val="150000"/>
              </a:lnSpc>
              <a:spcBef>
                <a:spcPts val="86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first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step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add </a:t>
            </a:r>
            <a:r>
              <a:rPr sz="2800" dirty="0">
                <a:solidFill>
                  <a:srgbClr val="5F5F5F"/>
                </a:solidFill>
                <a:cs typeface="Calibri"/>
              </a:rPr>
              <a:t>a Model file. Model files define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assets,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participants, transactions, and events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our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</a:t>
            </a:r>
            <a:r>
              <a:rPr sz="2800" dirty="0">
                <a:solidFill>
                  <a:srgbClr val="5F5F5F"/>
                </a:solidFill>
                <a:cs typeface="Calibri"/>
              </a:rPr>
              <a:t> network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33177" y="5035297"/>
            <a:ext cx="6422390" cy="4197350"/>
          </a:xfrm>
          <a:custGeom>
            <a:avLst/>
            <a:gdLst/>
            <a:ahLst/>
            <a:cxnLst/>
            <a:rect l="l" t="t" r="r" b="b"/>
            <a:pathLst>
              <a:path w="3211195" h="2098675">
                <a:moveTo>
                  <a:pt x="0" y="2098548"/>
                </a:moveTo>
                <a:lnTo>
                  <a:pt x="3211067" y="2098548"/>
                </a:lnTo>
                <a:lnTo>
                  <a:pt x="3211067" y="0"/>
                </a:lnTo>
                <a:lnTo>
                  <a:pt x="0" y="0"/>
                </a:lnTo>
                <a:lnTo>
                  <a:pt x="0" y="2098548"/>
                </a:lnTo>
                <a:close/>
              </a:path>
            </a:pathLst>
          </a:custGeom>
          <a:solidFill>
            <a:srgbClr val="D0DBD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3177" y="5035297"/>
            <a:ext cx="6422390" cy="4197350"/>
          </a:xfrm>
          <a:custGeom>
            <a:avLst/>
            <a:gdLst/>
            <a:ahLst/>
            <a:cxnLst/>
            <a:rect l="l" t="t" r="r" b="b"/>
            <a:pathLst>
              <a:path w="3211195" h="2098675">
                <a:moveTo>
                  <a:pt x="0" y="2098548"/>
                </a:moveTo>
                <a:lnTo>
                  <a:pt x="3211067" y="2098548"/>
                </a:lnTo>
                <a:lnTo>
                  <a:pt x="3211067" y="0"/>
                </a:lnTo>
                <a:lnTo>
                  <a:pt x="0" y="0"/>
                </a:lnTo>
                <a:lnTo>
                  <a:pt x="0" y="2098548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09554" y="5316473"/>
            <a:ext cx="6248400" cy="99642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/**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*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My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commodity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trading network */  namespace org.acme.mynetwork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asset 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Commodity identified by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tradingSymbol</a:t>
            </a:r>
            <a:r>
              <a:rPr sz="2100" spc="-1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 sz="2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09554" y="6275985"/>
            <a:ext cx="4978400" cy="35009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100" spc="10" dirty="0">
                <a:solidFill>
                  <a:srgbClr val="252525"/>
                </a:solidFill>
                <a:latin typeface="Courier New"/>
                <a:cs typeface="Courier New"/>
              </a:rPr>
              <a:t>o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String tradingSymbol </a:t>
            </a:r>
            <a:r>
              <a:rPr sz="2100" spc="10" dirty="0">
                <a:solidFill>
                  <a:srgbClr val="252525"/>
                </a:solidFill>
                <a:latin typeface="Courier New"/>
                <a:cs typeface="Courier New"/>
              </a:rPr>
              <a:t>o</a:t>
            </a:r>
            <a:r>
              <a:rPr sz="2100" spc="-1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String</a:t>
            </a:r>
            <a:endParaRPr sz="2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2035" y="5087537"/>
            <a:ext cx="15579090" cy="1859483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598170" indent="-572770">
              <a:spcBef>
                <a:spcPts val="16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Click 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Add a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file</a:t>
            </a:r>
            <a:r>
              <a:rPr sz="2800" b="1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button.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43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Model file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click</a:t>
            </a:r>
            <a:r>
              <a:rPr sz="28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Add</a:t>
            </a:r>
            <a:r>
              <a:rPr sz="2800" dirty="0">
                <a:solidFill>
                  <a:srgbClr val="5F5F5F"/>
                </a:solidFill>
                <a:cs typeface="Calibri"/>
              </a:rPr>
              <a:t>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Delete the lines of code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the model file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replace </a:t>
            </a:r>
            <a:r>
              <a:rPr sz="2800" dirty="0">
                <a:solidFill>
                  <a:srgbClr val="5F5F5F"/>
                </a:solidFill>
                <a:cs typeface="Calibri"/>
              </a:rPr>
              <a:t>it 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this: </a:t>
            </a:r>
            <a:r>
              <a:rPr sz="3150" spc="-14" baseline="-5291" dirty="0">
                <a:solidFill>
                  <a:srgbClr val="252525"/>
                </a:solidFill>
                <a:latin typeface="Courier New"/>
                <a:cs typeface="Courier New"/>
              </a:rPr>
              <a:t>description </a:t>
            </a:r>
            <a:r>
              <a:rPr sz="3150" baseline="-5291" dirty="0">
                <a:solidFill>
                  <a:srgbClr val="252525"/>
                </a:solidFill>
                <a:latin typeface="Courier New"/>
                <a:cs typeface="Courier New"/>
              </a:rPr>
              <a:t>o </a:t>
            </a:r>
            <a:r>
              <a:rPr sz="3150" spc="-14" baseline="-5291" dirty="0">
                <a:solidFill>
                  <a:srgbClr val="252525"/>
                </a:solidFill>
                <a:latin typeface="Courier New"/>
                <a:cs typeface="Courier New"/>
              </a:rPr>
              <a:t>String </a:t>
            </a:r>
            <a:r>
              <a:rPr sz="3150" spc="-30" baseline="-5291" dirty="0">
                <a:solidFill>
                  <a:srgbClr val="252525"/>
                </a:solidFill>
                <a:latin typeface="Courier New"/>
                <a:cs typeface="Courier New"/>
              </a:rPr>
              <a:t>mainExchange</a:t>
            </a:r>
            <a:r>
              <a:rPr sz="3150" spc="-208" baseline="-5291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3150" baseline="-5291" dirty="0">
                <a:solidFill>
                  <a:srgbClr val="252525"/>
                </a:solidFill>
                <a:latin typeface="Courier New"/>
                <a:cs typeface="Courier New"/>
              </a:rPr>
              <a:t>o</a:t>
            </a:r>
            <a:endParaRPr sz="3150" baseline="-5291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09555" y="6917435"/>
            <a:ext cx="6407150" cy="1965923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Double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quantity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--&gt;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Trader owner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} 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participant Trader identified by</a:t>
            </a:r>
            <a:r>
              <a:rPr sz="2100" spc="-2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tradeId</a:t>
            </a:r>
            <a:endParaRPr sz="2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0" marR="11430"/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{ o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String tradeId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o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String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firstName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o 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String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lastName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}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transaction Trade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r>
              <a:rPr sz="2100" spc="-2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--</a:t>
            </a:r>
            <a:endParaRPr sz="21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0" marR="1281430"/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&gt;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Commodity commodity --&gt;</a:t>
            </a:r>
            <a:r>
              <a:rPr sz="2100" spc="-27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Trader  newOwner</a:t>
            </a:r>
            <a:r>
              <a:rPr sz="2100" spc="-1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0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7855" y="7531607"/>
            <a:ext cx="7630158" cy="1554272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84150">
              <a:spcBef>
                <a:spcPts val="600"/>
              </a:spcBef>
            </a:pPr>
            <a:r>
              <a:rPr sz="2400" b="1" dirty="0">
                <a:solidFill>
                  <a:srgbClr val="5F5F5F"/>
                </a:solidFill>
                <a:cs typeface="Calibri"/>
              </a:rPr>
              <a:t>This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domain model defines </a:t>
            </a:r>
            <a:r>
              <a:rPr sz="2400" b="1" dirty="0">
                <a:solidFill>
                  <a:srgbClr val="5F5F5F"/>
                </a:solidFill>
                <a:cs typeface="Calibri"/>
              </a:rPr>
              <a:t>a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single</a:t>
            </a:r>
            <a:r>
              <a:rPr sz="2400" b="1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asset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184150" marR="215900"/>
            <a:r>
              <a:rPr sz="2400" b="1" dirty="0">
                <a:solidFill>
                  <a:srgbClr val="5F5F5F"/>
                </a:solidFill>
                <a:cs typeface="Calibri"/>
              </a:rPr>
              <a:t>type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Commodity and single participant </a:t>
            </a:r>
            <a:r>
              <a:rPr sz="2400" b="1" dirty="0">
                <a:solidFill>
                  <a:srgbClr val="5F5F5F"/>
                </a:solidFill>
                <a:cs typeface="Calibri"/>
              </a:rPr>
              <a:t>type </a:t>
            </a:r>
            <a:r>
              <a:rPr sz="2400" b="1" spc="-30" dirty="0">
                <a:solidFill>
                  <a:srgbClr val="5F5F5F"/>
                </a:solidFill>
                <a:cs typeface="Calibri"/>
              </a:rPr>
              <a:t>Trader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400" b="1" dirty="0">
                <a:solidFill>
                  <a:srgbClr val="5F5F5F"/>
                </a:solidFill>
                <a:cs typeface="Calibri"/>
              </a:rPr>
              <a:t>a  single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transaction </a:t>
            </a:r>
            <a:r>
              <a:rPr sz="2400" b="1" dirty="0">
                <a:solidFill>
                  <a:srgbClr val="5F5F5F"/>
                </a:solidFill>
                <a:cs typeface="Calibri"/>
              </a:rPr>
              <a:t>type </a:t>
            </a:r>
            <a:r>
              <a:rPr sz="2400" b="1" spc="-40" dirty="0">
                <a:solidFill>
                  <a:srgbClr val="5F5F5F"/>
                </a:solidFill>
                <a:cs typeface="Calibri"/>
              </a:rPr>
              <a:t>Trade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that </a:t>
            </a:r>
            <a:r>
              <a:rPr sz="2400" b="1" dirty="0">
                <a:solidFill>
                  <a:srgbClr val="5F5F5F"/>
                </a:solidFill>
                <a:cs typeface="Calibri"/>
              </a:rPr>
              <a:t>is used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to </a:t>
            </a:r>
            <a:r>
              <a:rPr sz="2400" b="1" dirty="0">
                <a:solidFill>
                  <a:srgbClr val="5F5F5F"/>
                </a:solidFill>
                <a:cs typeface="Calibri"/>
              </a:rPr>
              <a:t>modify the  owner of a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5F5F5F"/>
                </a:solidFill>
                <a:cs typeface="Calibri"/>
              </a:rPr>
              <a:t>commodity.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6938" y="7913537"/>
            <a:ext cx="1600200" cy="1065530"/>
          </a:xfrm>
          <a:custGeom>
            <a:avLst/>
            <a:gdLst/>
            <a:ahLst/>
            <a:cxnLst/>
            <a:rect l="l" t="t" r="r" b="b"/>
            <a:pathLst>
              <a:path w="800100" h="532764">
                <a:moveTo>
                  <a:pt x="455023" y="0"/>
                </a:moveTo>
                <a:lnTo>
                  <a:pt x="178992" y="57487"/>
                </a:lnTo>
                <a:lnTo>
                  <a:pt x="71406" y="180284"/>
                </a:lnTo>
                <a:lnTo>
                  <a:pt x="0" y="180284"/>
                </a:lnTo>
                <a:lnTo>
                  <a:pt x="0" y="456341"/>
                </a:lnTo>
                <a:lnTo>
                  <a:pt x="47604" y="456341"/>
                </a:lnTo>
                <a:lnTo>
                  <a:pt x="82108" y="464261"/>
                </a:lnTo>
                <a:lnTo>
                  <a:pt x="110442" y="483148"/>
                </a:lnTo>
                <a:lnTo>
                  <a:pt x="141518" y="505689"/>
                </a:lnTo>
                <a:lnTo>
                  <a:pt x="184248" y="524575"/>
                </a:lnTo>
                <a:lnTo>
                  <a:pt x="247543" y="532495"/>
                </a:lnTo>
                <a:lnTo>
                  <a:pt x="418918" y="532495"/>
                </a:lnTo>
                <a:lnTo>
                  <a:pt x="441099" y="527988"/>
                </a:lnTo>
                <a:lnTo>
                  <a:pt x="459263" y="515717"/>
                </a:lnTo>
                <a:lnTo>
                  <a:pt x="471536" y="497557"/>
                </a:lnTo>
                <a:lnTo>
                  <a:pt x="476044" y="475380"/>
                </a:lnTo>
                <a:lnTo>
                  <a:pt x="475002" y="464344"/>
                </a:lnTo>
                <a:lnTo>
                  <a:pt x="471997" y="454200"/>
                </a:lnTo>
                <a:lnTo>
                  <a:pt x="467207" y="445127"/>
                </a:lnTo>
                <a:lnTo>
                  <a:pt x="460810" y="437303"/>
                </a:lnTo>
                <a:lnTo>
                  <a:pt x="466523" y="437303"/>
                </a:lnTo>
                <a:lnTo>
                  <a:pt x="488704" y="432796"/>
                </a:lnTo>
                <a:lnTo>
                  <a:pt x="506868" y="420525"/>
                </a:lnTo>
                <a:lnTo>
                  <a:pt x="519141" y="402365"/>
                </a:lnTo>
                <a:lnTo>
                  <a:pt x="523648" y="380188"/>
                </a:lnTo>
                <a:lnTo>
                  <a:pt x="522592" y="368988"/>
                </a:lnTo>
                <a:lnTo>
                  <a:pt x="519483" y="358413"/>
                </a:lnTo>
                <a:lnTo>
                  <a:pt x="514410" y="348730"/>
                </a:lnTo>
                <a:lnTo>
                  <a:pt x="507463" y="340207"/>
                </a:lnTo>
                <a:lnTo>
                  <a:pt x="525300" y="332919"/>
                </a:lnTo>
                <a:lnTo>
                  <a:pt x="539477" y="320455"/>
                </a:lnTo>
                <a:lnTo>
                  <a:pt x="548834" y="304064"/>
                </a:lnTo>
                <a:lnTo>
                  <a:pt x="552211" y="284996"/>
                </a:lnTo>
                <a:lnTo>
                  <a:pt x="547703" y="262819"/>
                </a:lnTo>
                <a:lnTo>
                  <a:pt x="535430" y="244658"/>
                </a:lnTo>
                <a:lnTo>
                  <a:pt x="517266" y="232387"/>
                </a:lnTo>
                <a:lnTo>
                  <a:pt x="495086" y="227880"/>
                </a:lnTo>
                <a:lnTo>
                  <a:pt x="752149" y="227880"/>
                </a:lnTo>
                <a:lnTo>
                  <a:pt x="770834" y="224192"/>
                </a:lnTo>
                <a:lnTo>
                  <a:pt x="785949" y="214078"/>
                </a:lnTo>
                <a:lnTo>
                  <a:pt x="796065" y="198966"/>
                </a:lnTo>
                <a:lnTo>
                  <a:pt x="799754" y="180284"/>
                </a:lnTo>
                <a:lnTo>
                  <a:pt x="796065" y="161603"/>
                </a:lnTo>
                <a:lnTo>
                  <a:pt x="785949" y="146491"/>
                </a:lnTo>
                <a:lnTo>
                  <a:pt x="770834" y="136377"/>
                </a:lnTo>
                <a:lnTo>
                  <a:pt x="752149" y="132688"/>
                </a:lnTo>
                <a:lnTo>
                  <a:pt x="280866" y="132688"/>
                </a:lnTo>
                <a:lnTo>
                  <a:pt x="457002" y="93660"/>
                </a:lnTo>
                <a:lnTo>
                  <a:pt x="474303" y="85940"/>
                </a:lnTo>
                <a:lnTo>
                  <a:pt x="486874" y="72598"/>
                </a:lnTo>
                <a:lnTo>
                  <a:pt x="493553" y="55508"/>
                </a:lnTo>
                <a:lnTo>
                  <a:pt x="493181" y="36544"/>
                </a:lnTo>
                <a:lnTo>
                  <a:pt x="485461" y="19246"/>
                </a:lnTo>
                <a:lnTo>
                  <a:pt x="472116" y="6678"/>
                </a:lnTo>
                <a:lnTo>
                  <a:pt x="455023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52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136" y="3442716"/>
            <a:ext cx="1066799" cy="127253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2"/>
          <p:cNvSpPr/>
          <p:nvPr/>
        </p:nvSpPr>
        <p:spPr>
          <a:xfrm>
            <a:off x="934974" y="1696211"/>
            <a:ext cx="16421100" cy="38100"/>
          </a:xfrm>
          <a:custGeom>
            <a:avLst/>
            <a:gdLst/>
            <a:ahLst/>
            <a:cxnLst/>
            <a:rect l="l" t="t" r="r" b="b"/>
            <a:pathLst>
              <a:path w="16421100" h="38100">
                <a:moveTo>
                  <a:pt x="0" y="38100"/>
                </a:moveTo>
                <a:lnTo>
                  <a:pt x="16421100" y="38100"/>
                </a:lnTo>
                <a:lnTo>
                  <a:pt x="164211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"/>
          <p:cNvSpPr/>
          <p:nvPr/>
        </p:nvSpPr>
        <p:spPr>
          <a:xfrm>
            <a:off x="1059180" y="9453365"/>
            <a:ext cx="2276856" cy="83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5"/>
                </a:moveTo>
                <a:lnTo>
                  <a:pt x="16421100" y="28955"/>
                </a:lnTo>
                <a:lnTo>
                  <a:pt x="1642110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2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2844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Five: Adding a </a:t>
            </a:r>
            <a:r>
              <a:rPr sz="5600" spc="-20" dirty="0">
                <a:solidFill>
                  <a:srgbClr val="095A82"/>
                </a:solidFill>
              </a:rPr>
              <a:t>Transaction Processor </a:t>
            </a:r>
            <a:r>
              <a:rPr sz="5600" spc="-10" dirty="0">
                <a:solidFill>
                  <a:srgbClr val="095A82"/>
                </a:solidFill>
              </a:rPr>
              <a:t>Script</a:t>
            </a:r>
            <a:r>
              <a:rPr sz="5600" spc="37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file</a:t>
            </a:r>
            <a:endParaRPr sz="5600"/>
          </a:p>
        </p:txBody>
      </p:sp>
      <p:sp>
        <p:nvSpPr>
          <p:cNvPr id="16" name="object 3"/>
          <p:cNvSpPr txBox="1"/>
          <p:nvPr/>
        </p:nvSpPr>
        <p:spPr>
          <a:xfrm>
            <a:off x="942034" y="1683969"/>
            <a:ext cx="8897620" cy="585288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Now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that the domain model has been defined,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</a:t>
            </a:r>
            <a:r>
              <a:rPr sz="2800" dirty="0">
                <a:solidFill>
                  <a:srgbClr val="5F5F5F"/>
                </a:solidFill>
                <a:cs typeface="Calibri"/>
              </a:rPr>
              <a:t>define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transaction logic 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business</a:t>
            </a:r>
            <a:r>
              <a:rPr sz="2800" dirty="0">
                <a:solidFill>
                  <a:srgbClr val="5F5F5F"/>
                </a:solidFill>
                <a:cs typeface="Calibri"/>
              </a:rPr>
              <a:t> network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397000">
              <a:spcBef>
                <a:spcPts val="2280"/>
              </a:spcBef>
              <a:tabLst>
                <a:tab pos="1945638" algn="l"/>
              </a:tabLst>
            </a:pPr>
            <a:r>
              <a:rPr sz="2800" dirty="0">
                <a:solidFill>
                  <a:srgbClr val="095A82"/>
                </a:solidFill>
                <a:latin typeface="Arial"/>
                <a:cs typeface="Arial"/>
              </a:rPr>
              <a:t>–	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These functions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automatically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executed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45638">
              <a:spcBef>
                <a:spcPts val="168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when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submitted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processing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Add a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file</a:t>
            </a:r>
            <a:r>
              <a:rPr sz="28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button.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9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Script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file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click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Add</a:t>
            </a:r>
            <a:r>
              <a:rPr sz="2800" dirty="0">
                <a:solidFill>
                  <a:srgbClr val="5F5F5F"/>
                </a:solidFill>
                <a:cs typeface="Calibri"/>
              </a:rPr>
              <a:t>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474980" indent="-572770">
              <a:lnSpc>
                <a:spcPct val="150000"/>
              </a:lnSpc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Delete the lines of code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the script file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replace </a:t>
            </a:r>
            <a:r>
              <a:rPr sz="2800" dirty="0">
                <a:solidFill>
                  <a:srgbClr val="5F5F5F"/>
                </a:solidFill>
                <a:cs typeface="Calibri"/>
              </a:rPr>
              <a:t>it  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following</a:t>
            </a:r>
            <a:r>
              <a:rPr sz="2800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code: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9878569" y="3069335"/>
            <a:ext cx="7477758" cy="5216813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40">
              <a:spcBef>
                <a:spcPts val="360"/>
              </a:spcBef>
            </a:pP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/**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"/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* Track the trade of a commodity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 from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">
              <a:spcBef>
                <a:spcPts val="10"/>
              </a:spcBef>
            </a:pP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one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trader 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to</a:t>
            </a:r>
            <a:r>
              <a:rPr sz="2400" spc="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another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"/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@param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{org.acme.mynetwork.Trade}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trade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" marR="2490470"/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- the trade </a:t>
            </a:r>
            <a:r>
              <a:rPr sz="2400" spc="10" dirty="0">
                <a:solidFill>
                  <a:srgbClr val="252525"/>
                </a:solidFill>
                <a:latin typeface="Courier New"/>
                <a:cs typeface="Courier New"/>
              </a:rPr>
              <a:t>to be 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processed @transaction</a:t>
            </a:r>
            <a:r>
              <a:rPr sz="2400" spc="-6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*/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" marR="96520"/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function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tradeCommodity(trade) {  trade.commodity.owner = trade.newOwner;  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return  ge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t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As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s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e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t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R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e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gi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s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t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r</a:t>
            </a:r>
            <a:r>
              <a:rPr sz="2400" spc="30" dirty="0">
                <a:solidFill>
                  <a:srgbClr val="252525"/>
                </a:solidFill>
                <a:latin typeface="Courier New"/>
                <a:cs typeface="Courier New"/>
              </a:rPr>
              <a:t>y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'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o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rg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.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a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c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m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e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.m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y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n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et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wo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r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k.</a:t>
            </a:r>
            <a:r>
              <a:rPr sz="2400" spc="20" dirty="0">
                <a:solidFill>
                  <a:srgbClr val="252525"/>
                </a:solidFill>
                <a:latin typeface="Courier New"/>
                <a:cs typeface="Courier New"/>
              </a:rPr>
              <a:t>C</a:t>
            </a: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om  modity')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.then(function</a:t>
            </a:r>
            <a:r>
              <a:rPr sz="2400" spc="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(assetRegistry)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"/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r>
              <a:rPr sz="2400" spc="-2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"/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assetRegistry.update(trade.commodity);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40">
              <a:spcBef>
                <a:spcPts val="10"/>
              </a:spcBef>
            </a:pPr>
            <a:r>
              <a:rPr sz="2400" spc="-10" dirty="0">
                <a:solidFill>
                  <a:srgbClr val="252525"/>
                </a:solidFill>
                <a:latin typeface="Courier New"/>
                <a:cs typeface="Courier New"/>
              </a:rPr>
              <a:t>});</a:t>
            </a:r>
            <a:r>
              <a:rPr sz="2400" spc="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252525"/>
                </a:solidFill>
                <a:latin typeface="Courier New"/>
                <a:cs typeface="Courier New"/>
              </a:rPr>
              <a:t>}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92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717548"/>
            <a:ext cx="16421100" cy="0"/>
          </a:xfrm>
          <a:custGeom>
            <a:avLst/>
            <a:gdLst/>
            <a:ahLst/>
            <a:cxnLst/>
            <a:rect l="l" t="t" r="r" b="b"/>
            <a:pathLst>
              <a:path w="821055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40144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Blockchain will </a:t>
            </a:r>
            <a:r>
              <a:rPr sz="5600" spc="-20" dirty="0">
                <a:solidFill>
                  <a:srgbClr val="095A82"/>
                </a:solidFill>
              </a:rPr>
              <a:t>Change </a:t>
            </a:r>
            <a:r>
              <a:rPr sz="5600" spc="-10" dirty="0">
                <a:solidFill>
                  <a:srgbClr val="095A82"/>
                </a:solidFill>
              </a:rPr>
              <a:t>the way we do</a:t>
            </a:r>
            <a:r>
              <a:rPr sz="5600" spc="2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Business</a:t>
            </a:r>
            <a:endParaRPr sz="5600"/>
          </a:p>
        </p:txBody>
      </p:sp>
      <p:sp>
        <p:nvSpPr>
          <p:cNvPr id="5" name="object 5"/>
          <p:cNvSpPr/>
          <p:nvPr/>
        </p:nvSpPr>
        <p:spPr>
          <a:xfrm>
            <a:off x="932689" y="1688593"/>
            <a:ext cx="16501870" cy="8052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71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13817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Six: Adding an Access Control</a:t>
            </a:r>
            <a:r>
              <a:rPr sz="5600" spc="1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File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683969"/>
            <a:ext cx="16348710" cy="3213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Access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Control files </a:t>
            </a:r>
            <a:r>
              <a:rPr sz="2800" dirty="0">
                <a:solidFill>
                  <a:srgbClr val="5F5F5F"/>
                </a:solidFill>
                <a:cs typeface="Calibri"/>
              </a:rPr>
              <a:t>define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access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control </a:t>
            </a:r>
            <a:r>
              <a:rPr sz="2800" dirty="0">
                <a:solidFill>
                  <a:srgbClr val="5F5F5F"/>
                </a:solidFill>
                <a:cs typeface="Calibri"/>
              </a:rPr>
              <a:t>rules 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networks.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(While </a:t>
            </a:r>
            <a:r>
              <a:rPr sz="2800" dirty="0">
                <a:solidFill>
                  <a:srgbClr val="5F5F5F"/>
                </a:solidFill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have multiple model or  script </a:t>
            </a:r>
            <a:r>
              <a:rPr sz="2800" dirty="0">
                <a:solidFill>
                  <a:srgbClr val="5F5F5F"/>
                </a:solidFill>
                <a:cs typeface="Calibri"/>
              </a:rPr>
              <a:t>files, 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only have one access control file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any business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network)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9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Click 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Add a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file</a:t>
            </a:r>
            <a:r>
              <a:rPr sz="2800" b="1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button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Access Control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file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click</a:t>
            </a:r>
            <a:r>
              <a:rPr sz="28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Add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Delete the lines of code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the access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control file and replace </a:t>
            </a:r>
            <a:r>
              <a:rPr sz="2800" dirty="0">
                <a:solidFill>
                  <a:srgbClr val="5F5F5F"/>
                </a:solidFill>
                <a:cs typeface="Calibri"/>
              </a:rPr>
              <a:t>it 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following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code: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0823" y="5209033"/>
            <a:ext cx="7715250" cy="3877985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" marR="392430"/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/**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*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Access control rules for mynetwork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*/ 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rule Default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{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description: "Allow all 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participants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access to all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resources"  participant: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"ANY" operation: ALL resource: 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"org.acme.mynetwork.*"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action: ALLOW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}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rule  SystemACL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{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description: "System ACL to  permit all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access" participant:  "org.hyperledger.composer.system.Participant" 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operation: ALL resource: 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"org.hyperledger.composer.system.**"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action:  ALLOW</a:t>
            </a:r>
            <a:r>
              <a:rPr sz="2100" spc="-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}</a:t>
            </a:r>
            <a:endParaRPr sz="2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7855" y="7760207"/>
            <a:ext cx="6757670" cy="1182375"/>
          </a:xfrm>
          <a:prstGeom prst="rect">
            <a:avLst/>
          </a:prstGeom>
          <a:ln w="9144">
            <a:solidFill>
              <a:srgbClr val="0D80B8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84150" marR="308610">
              <a:spcBef>
                <a:spcPts val="580"/>
              </a:spcBef>
            </a:pPr>
            <a:r>
              <a:rPr sz="2400" b="1" dirty="0">
                <a:solidFill>
                  <a:srgbClr val="5F5F5F"/>
                </a:solidFill>
                <a:cs typeface="Calibri"/>
              </a:rPr>
              <a:t>This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access control </a:t>
            </a:r>
            <a:r>
              <a:rPr sz="2400" b="1" dirty="0">
                <a:solidFill>
                  <a:srgbClr val="5F5F5F"/>
                </a:solidFill>
                <a:cs typeface="Calibri"/>
              </a:rPr>
              <a:t>rule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allows all participants to  access all business network resources, and allows  all users to </a:t>
            </a:r>
            <a:r>
              <a:rPr sz="2400" b="1" spc="-20" dirty="0">
                <a:solidFill>
                  <a:srgbClr val="5F5F5F"/>
                </a:solidFill>
                <a:cs typeface="Calibri"/>
              </a:rPr>
              <a:t>have </a:t>
            </a:r>
            <a:r>
              <a:rPr sz="2400" b="1" spc="-30" dirty="0">
                <a:solidFill>
                  <a:srgbClr val="5F5F5F"/>
                </a:solidFill>
                <a:cs typeface="Calibri"/>
              </a:rPr>
              <a:t>system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access control</a:t>
            </a:r>
            <a:r>
              <a:rPr sz="24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5F5F5F"/>
                </a:solidFill>
                <a:cs typeface="Calibri"/>
              </a:rPr>
              <a:t>privileges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6938" y="7873913"/>
            <a:ext cx="1600200" cy="1065530"/>
          </a:xfrm>
          <a:custGeom>
            <a:avLst/>
            <a:gdLst/>
            <a:ahLst/>
            <a:cxnLst/>
            <a:rect l="l" t="t" r="r" b="b"/>
            <a:pathLst>
              <a:path w="800100" h="532764">
                <a:moveTo>
                  <a:pt x="455023" y="0"/>
                </a:moveTo>
                <a:lnTo>
                  <a:pt x="178992" y="57487"/>
                </a:lnTo>
                <a:lnTo>
                  <a:pt x="71406" y="180284"/>
                </a:lnTo>
                <a:lnTo>
                  <a:pt x="0" y="180284"/>
                </a:lnTo>
                <a:lnTo>
                  <a:pt x="0" y="456341"/>
                </a:lnTo>
                <a:lnTo>
                  <a:pt x="47604" y="456341"/>
                </a:lnTo>
                <a:lnTo>
                  <a:pt x="82108" y="464261"/>
                </a:lnTo>
                <a:lnTo>
                  <a:pt x="110442" y="483148"/>
                </a:lnTo>
                <a:lnTo>
                  <a:pt x="141518" y="505689"/>
                </a:lnTo>
                <a:lnTo>
                  <a:pt x="184248" y="524575"/>
                </a:lnTo>
                <a:lnTo>
                  <a:pt x="247543" y="532495"/>
                </a:lnTo>
                <a:lnTo>
                  <a:pt x="418918" y="532495"/>
                </a:lnTo>
                <a:lnTo>
                  <a:pt x="441099" y="527988"/>
                </a:lnTo>
                <a:lnTo>
                  <a:pt x="459263" y="515717"/>
                </a:lnTo>
                <a:lnTo>
                  <a:pt x="471536" y="497557"/>
                </a:lnTo>
                <a:lnTo>
                  <a:pt x="476044" y="475380"/>
                </a:lnTo>
                <a:lnTo>
                  <a:pt x="475002" y="464344"/>
                </a:lnTo>
                <a:lnTo>
                  <a:pt x="471997" y="454200"/>
                </a:lnTo>
                <a:lnTo>
                  <a:pt x="467207" y="445127"/>
                </a:lnTo>
                <a:lnTo>
                  <a:pt x="460810" y="437303"/>
                </a:lnTo>
                <a:lnTo>
                  <a:pt x="466523" y="437303"/>
                </a:lnTo>
                <a:lnTo>
                  <a:pt x="488704" y="432796"/>
                </a:lnTo>
                <a:lnTo>
                  <a:pt x="506868" y="420525"/>
                </a:lnTo>
                <a:lnTo>
                  <a:pt x="519141" y="402365"/>
                </a:lnTo>
                <a:lnTo>
                  <a:pt x="523648" y="380188"/>
                </a:lnTo>
                <a:lnTo>
                  <a:pt x="522592" y="368988"/>
                </a:lnTo>
                <a:lnTo>
                  <a:pt x="519483" y="358413"/>
                </a:lnTo>
                <a:lnTo>
                  <a:pt x="514410" y="348730"/>
                </a:lnTo>
                <a:lnTo>
                  <a:pt x="507463" y="340207"/>
                </a:lnTo>
                <a:lnTo>
                  <a:pt x="525300" y="332919"/>
                </a:lnTo>
                <a:lnTo>
                  <a:pt x="539477" y="320455"/>
                </a:lnTo>
                <a:lnTo>
                  <a:pt x="548834" y="304064"/>
                </a:lnTo>
                <a:lnTo>
                  <a:pt x="552211" y="284996"/>
                </a:lnTo>
                <a:lnTo>
                  <a:pt x="547703" y="262819"/>
                </a:lnTo>
                <a:lnTo>
                  <a:pt x="535430" y="244658"/>
                </a:lnTo>
                <a:lnTo>
                  <a:pt x="517266" y="232387"/>
                </a:lnTo>
                <a:lnTo>
                  <a:pt x="495086" y="227880"/>
                </a:lnTo>
                <a:lnTo>
                  <a:pt x="752149" y="227880"/>
                </a:lnTo>
                <a:lnTo>
                  <a:pt x="770834" y="224192"/>
                </a:lnTo>
                <a:lnTo>
                  <a:pt x="785949" y="214078"/>
                </a:lnTo>
                <a:lnTo>
                  <a:pt x="796065" y="198966"/>
                </a:lnTo>
                <a:lnTo>
                  <a:pt x="799754" y="180284"/>
                </a:lnTo>
                <a:lnTo>
                  <a:pt x="796065" y="161603"/>
                </a:lnTo>
                <a:lnTo>
                  <a:pt x="785949" y="146491"/>
                </a:lnTo>
                <a:lnTo>
                  <a:pt x="770834" y="136377"/>
                </a:lnTo>
                <a:lnTo>
                  <a:pt x="752149" y="132688"/>
                </a:lnTo>
                <a:lnTo>
                  <a:pt x="280866" y="132688"/>
                </a:lnTo>
                <a:lnTo>
                  <a:pt x="457002" y="93660"/>
                </a:lnTo>
                <a:lnTo>
                  <a:pt x="474303" y="85940"/>
                </a:lnTo>
                <a:lnTo>
                  <a:pt x="486874" y="72598"/>
                </a:lnTo>
                <a:lnTo>
                  <a:pt x="493553" y="55508"/>
                </a:lnTo>
                <a:lnTo>
                  <a:pt x="493181" y="36544"/>
                </a:lnTo>
                <a:lnTo>
                  <a:pt x="485461" y="19246"/>
                </a:lnTo>
                <a:lnTo>
                  <a:pt x="472116" y="6678"/>
                </a:lnTo>
                <a:lnTo>
                  <a:pt x="455023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51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9575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Seven: </a:t>
            </a:r>
            <a:r>
              <a:rPr sz="5600" spc="-20" dirty="0">
                <a:solidFill>
                  <a:srgbClr val="095A82"/>
                </a:solidFill>
              </a:rPr>
              <a:t>Deploying </a:t>
            </a:r>
            <a:r>
              <a:rPr sz="5600" spc="-10" dirty="0">
                <a:solidFill>
                  <a:srgbClr val="095A82"/>
                </a:solidFill>
              </a:rPr>
              <a:t>the Updated Business</a:t>
            </a:r>
            <a:r>
              <a:rPr sz="5600" spc="21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Network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683968"/>
            <a:ext cx="16158210" cy="21621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Now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we've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created our model, script, and access control </a:t>
            </a:r>
            <a:r>
              <a:rPr sz="2800" dirty="0">
                <a:solidFill>
                  <a:srgbClr val="5F5F5F"/>
                </a:solidFill>
                <a:cs typeface="Calibri"/>
              </a:rPr>
              <a:t>files, 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deploy and test our business 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Update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deploy our new model, </a:t>
            </a:r>
            <a:r>
              <a:rPr sz="2800" dirty="0">
                <a:solidFill>
                  <a:srgbClr val="5F5F5F"/>
                </a:solidFill>
                <a:cs typeface="Calibri"/>
              </a:rPr>
              <a:t>script,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access control</a:t>
            </a:r>
            <a:r>
              <a:rPr sz="2800" spc="-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files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64608" y="3919728"/>
            <a:ext cx="12490704" cy="5577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5464" y="3910585"/>
            <a:ext cx="12509500" cy="5596890"/>
          </a:xfrm>
          <a:custGeom>
            <a:avLst/>
            <a:gdLst/>
            <a:ahLst/>
            <a:cxnLst/>
            <a:rect l="l" t="t" r="r" b="b"/>
            <a:pathLst>
              <a:path w="6254750" h="2798445">
                <a:moveTo>
                  <a:pt x="0" y="2798064"/>
                </a:moveTo>
                <a:lnTo>
                  <a:pt x="6254496" y="2798064"/>
                </a:lnTo>
                <a:lnTo>
                  <a:pt x="6254496" y="0"/>
                </a:lnTo>
                <a:lnTo>
                  <a:pt x="0" y="0"/>
                </a:lnTo>
                <a:lnTo>
                  <a:pt x="0" y="2798064"/>
                </a:lnTo>
                <a:close/>
              </a:path>
            </a:pathLst>
          </a:custGeom>
          <a:ln w="9143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52059" y="8136634"/>
            <a:ext cx="1131570" cy="426720"/>
          </a:xfrm>
          <a:custGeom>
            <a:avLst/>
            <a:gdLst/>
            <a:ahLst/>
            <a:cxnLst/>
            <a:rect l="l" t="t" r="r" b="b"/>
            <a:pathLst>
              <a:path w="565785" h="213360">
                <a:moveTo>
                  <a:pt x="0" y="213359"/>
                </a:moveTo>
                <a:lnTo>
                  <a:pt x="565404" y="213359"/>
                </a:lnTo>
                <a:lnTo>
                  <a:pt x="565404" y="0"/>
                </a:lnTo>
                <a:lnTo>
                  <a:pt x="0" y="0"/>
                </a:lnTo>
                <a:lnTo>
                  <a:pt x="0" y="213359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368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522095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Eight: Testing the Business Network</a:t>
            </a:r>
            <a:r>
              <a:rPr sz="5600" spc="29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Definition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683969"/>
            <a:ext cx="16145510" cy="21621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Next, 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test our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by creating some participants (in </a:t>
            </a:r>
            <a:r>
              <a:rPr sz="2800" dirty="0">
                <a:solidFill>
                  <a:srgbClr val="5F5F5F"/>
                </a:solidFill>
                <a:cs typeface="Calibri"/>
              </a:rPr>
              <a:t>this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case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Traders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), creating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an  asset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(a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Commodity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), and then using our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change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ownership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the</a:t>
            </a:r>
            <a:r>
              <a:rPr sz="2800" spc="2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Commodity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Click the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Test </a:t>
            </a:r>
            <a:r>
              <a:rPr sz="2800" dirty="0">
                <a:solidFill>
                  <a:srgbClr val="5F5F5F"/>
                </a:solidFill>
                <a:cs typeface="Calibri"/>
              </a:rPr>
              <a:t>tab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get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started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64608" y="3788664"/>
            <a:ext cx="12490704" cy="5663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5464" y="3779520"/>
            <a:ext cx="12509500" cy="5681980"/>
          </a:xfrm>
          <a:custGeom>
            <a:avLst/>
            <a:gdLst/>
            <a:ahLst/>
            <a:cxnLst/>
            <a:rect l="l" t="t" r="r" b="b"/>
            <a:pathLst>
              <a:path w="6254750" h="2840990">
                <a:moveTo>
                  <a:pt x="0" y="2840735"/>
                </a:moveTo>
                <a:lnTo>
                  <a:pt x="6254496" y="2840735"/>
                </a:lnTo>
                <a:lnTo>
                  <a:pt x="6254496" y="0"/>
                </a:lnTo>
                <a:lnTo>
                  <a:pt x="0" y="0"/>
                </a:lnTo>
                <a:lnTo>
                  <a:pt x="0" y="2840735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14131" y="3869435"/>
            <a:ext cx="417830" cy="326390"/>
          </a:xfrm>
          <a:custGeom>
            <a:avLst/>
            <a:gdLst/>
            <a:ahLst/>
            <a:cxnLst/>
            <a:rect l="l" t="t" r="r" b="b"/>
            <a:pathLst>
              <a:path w="208914" h="163194">
                <a:moveTo>
                  <a:pt x="0" y="163068"/>
                </a:moveTo>
                <a:lnTo>
                  <a:pt x="208787" y="163068"/>
                </a:lnTo>
                <a:lnTo>
                  <a:pt x="208787" y="0"/>
                </a:lnTo>
                <a:lnTo>
                  <a:pt x="0" y="0"/>
                </a:lnTo>
                <a:lnTo>
                  <a:pt x="0" y="163068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14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4386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Nine: </a:t>
            </a:r>
            <a:r>
              <a:rPr sz="5600" spc="-20" dirty="0">
                <a:solidFill>
                  <a:srgbClr val="095A82"/>
                </a:solidFill>
              </a:rPr>
              <a:t>Creating</a:t>
            </a:r>
            <a:r>
              <a:rPr sz="5600" spc="16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Participants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683969"/>
            <a:ext cx="16098518" cy="281102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first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should add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our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is two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participants. (Ensure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have 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Trader </a:t>
            </a:r>
            <a:r>
              <a:rPr sz="2800" dirty="0">
                <a:solidFill>
                  <a:srgbClr val="5F5F5F"/>
                </a:solidFill>
                <a:cs typeface="Calibri"/>
              </a:rPr>
              <a:t>tab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selected on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left,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click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Create New Participant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upper</a:t>
            </a:r>
            <a:r>
              <a:rPr sz="28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right)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What 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see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data structure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a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participant.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want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some </a:t>
            </a:r>
            <a:r>
              <a:rPr sz="2800" dirty="0">
                <a:solidFill>
                  <a:srgbClr val="5F5F5F"/>
                </a:solidFill>
                <a:cs typeface="Calibri"/>
              </a:rPr>
              <a:t>easily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recognizable data,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so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delete the code that's there and paste the</a:t>
            </a:r>
            <a:r>
              <a:rPr sz="2800" spc="1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following: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034" y="5912814"/>
            <a:ext cx="15278100" cy="167610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598170" indent="-572770">
              <a:spcBef>
                <a:spcPts val="15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Create New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create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-1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should be </a:t>
            </a:r>
            <a:r>
              <a:rPr sz="2800" dirty="0">
                <a:solidFill>
                  <a:srgbClr val="5F5F5F"/>
                </a:solidFill>
                <a:cs typeface="Calibri"/>
              </a:rPr>
              <a:t>able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see the new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 </a:t>
            </a:r>
            <a:r>
              <a:rPr sz="2800" dirty="0">
                <a:solidFill>
                  <a:srgbClr val="5F5F5F"/>
                </a:solidFill>
                <a:cs typeface="Calibri"/>
              </a:rPr>
              <a:t>you've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created.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need another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Trader </a:t>
            </a:r>
            <a:r>
              <a:rPr sz="2800" dirty="0">
                <a:solidFill>
                  <a:srgbClr val="5F5F5F"/>
                </a:solidFill>
                <a:cs typeface="Calibri"/>
              </a:rPr>
              <a:t>to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test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/>
            <a:r>
              <a:rPr sz="2800" spc="-10" dirty="0">
                <a:solidFill>
                  <a:srgbClr val="5F5F5F"/>
                </a:solidFill>
                <a:cs typeface="Calibri"/>
              </a:rPr>
              <a:t>our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 though, </a:t>
            </a:r>
            <a:r>
              <a:rPr sz="2800" dirty="0">
                <a:solidFill>
                  <a:srgbClr val="5F5F5F"/>
                </a:solidFill>
                <a:cs typeface="Calibri"/>
              </a:rPr>
              <a:t>so create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another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Trader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, but this time, use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following</a:t>
            </a:r>
            <a:r>
              <a:rPr sz="2800" spc="2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data: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2688" y="4578096"/>
            <a:ext cx="10774680" cy="956672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908050"/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{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"$class":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"org.acme.mynetwork.Trader",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"tradeId":</a:t>
            </a:r>
            <a:r>
              <a:rPr sz="2100" spc="-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"TRADER1", 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"firstName":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"Jenny", "lastName": "Jones"</a:t>
            </a:r>
            <a:r>
              <a:rPr sz="2100" spc="-1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}</a:t>
            </a:r>
            <a:endParaRPr sz="2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2688" y="7638289"/>
            <a:ext cx="10774680" cy="955390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spcBef>
                <a:spcPts val="10"/>
              </a:spcBef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908050"/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{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"$class":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"org.acme.mynetwork.Trader",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"tradeId":</a:t>
            </a:r>
            <a:r>
              <a:rPr sz="2100" spc="-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"TRADER2",  </a:t>
            </a:r>
            <a:r>
              <a:rPr sz="2100" spc="-20" dirty="0">
                <a:solidFill>
                  <a:srgbClr val="252525"/>
                </a:solidFill>
                <a:latin typeface="Courier New"/>
                <a:cs typeface="Courier New"/>
              </a:rPr>
              <a:t>"firstName": </a:t>
            </a:r>
            <a:r>
              <a:rPr sz="2100" spc="-10" dirty="0">
                <a:solidFill>
                  <a:srgbClr val="252525"/>
                </a:solidFill>
                <a:latin typeface="Courier New"/>
                <a:cs typeface="Courier New"/>
              </a:rPr>
              <a:t>"Amy", "lastName": "Williams"</a:t>
            </a:r>
            <a:r>
              <a:rPr sz="2100" spc="-1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100" dirty="0">
                <a:solidFill>
                  <a:srgbClr val="252525"/>
                </a:solidFill>
                <a:latin typeface="Courier New"/>
                <a:cs typeface="Courier New"/>
              </a:rPr>
              <a:t>}</a:t>
            </a:r>
            <a:endParaRPr sz="2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2022" y="9018016"/>
            <a:ext cx="10767060" cy="44242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700" b="1" spc="-20" dirty="0">
                <a:solidFill>
                  <a:srgbClr val="5F5F5F"/>
                </a:solidFill>
                <a:cs typeface="Calibri"/>
              </a:rPr>
              <a:t>Make</a:t>
            </a:r>
            <a:r>
              <a:rPr sz="2700"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sure</a:t>
            </a:r>
            <a:r>
              <a:rPr sz="27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that</a:t>
            </a:r>
            <a:r>
              <a:rPr sz="27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both</a:t>
            </a:r>
            <a:r>
              <a:rPr sz="27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participants</a:t>
            </a:r>
            <a:r>
              <a:rPr sz="2700" b="1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spc="-20" dirty="0">
                <a:solidFill>
                  <a:srgbClr val="5F5F5F"/>
                </a:solidFill>
                <a:cs typeface="Calibri"/>
              </a:rPr>
              <a:t>exist</a:t>
            </a:r>
            <a:r>
              <a:rPr sz="2700" b="1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in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the</a:t>
            </a:r>
            <a:r>
              <a:rPr sz="2700" b="1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spc="-30" dirty="0">
                <a:solidFill>
                  <a:srgbClr val="5F5F5F"/>
                </a:solidFill>
                <a:cs typeface="Calibri"/>
              </a:rPr>
              <a:t>Trader</a:t>
            </a:r>
            <a:r>
              <a:rPr sz="2700" b="1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view</a:t>
            </a:r>
            <a:r>
              <a:rPr sz="27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spc="-10" dirty="0">
                <a:solidFill>
                  <a:srgbClr val="5F5F5F"/>
                </a:solidFill>
                <a:cs typeface="Calibri"/>
              </a:rPr>
              <a:t>before</a:t>
            </a:r>
            <a:r>
              <a:rPr sz="2700" b="1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moving</a:t>
            </a:r>
            <a:r>
              <a:rPr sz="2700" b="1" spc="-40" dirty="0">
                <a:solidFill>
                  <a:srgbClr val="5F5F5F"/>
                </a:solidFill>
                <a:cs typeface="Calibri"/>
              </a:rPr>
              <a:t> </a:t>
            </a:r>
            <a:r>
              <a:rPr sz="2700" b="1" dirty="0">
                <a:solidFill>
                  <a:srgbClr val="5F5F5F"/>
                </a:solidFill>
                <a:cs typeface="Calibri"/>
              </a:rPr>
              <a:t>on!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6420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6753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Two Participants </a:t>
            </a:r>
            <a:r>
              <a:rPr sz="5600" spc="-20" dirty="0">
                <a:solidFill>
                  <a:srgbClr val="095A82"/>
                </a:solidFill>
              </a:rPr>
              <a:t>Created: </a:t>
            </a:r>
            <a:r>
              <a:rPr sz="5600" spc="-10" dirty="0">
                <a:solidFill>
                  <a:srgbClr val="095A82"/>
                </a:solidFill>
              </a:rPr>
              <a:t>TRADER1,</a:t>
            </a:r>
            <a:r>
              <a:rPr sz="5600" spc="20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TRADER2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042417" y="1941576"/>
            <a:ext cx="16203166" cy="7309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3273" y="1932432"/>
            <a:ext cx="16221710" cy="7327900"/>
          </a:xfrm>
          <a:custGeom>
            <a:avLst/>
            <a:gdLst/>
            <a:ahLst/>
            <a:cxnLst/>
            <a:rect l="l" t="t" r="r" b="b"/>
            <a:pathLst>
              <a:path w="8110855" h="3663950">
                <a:moveTo>
                  <a:pt x="0" y="3663696"/>
                </a:moveTo>
                <a:lnTo>
                  <a:pt x="8110728" y="3663696"/>
                </a:lnTo>
                <a:lnTo>
                  <a:pt x="8110728" y="0"/>
                </a:lnTo>
                <a:lnTo>
                  <a:pt x="0" y="0"/>
                </a:lnTo>
                <a:lnTo>
                  <a:pt x="0" y="3663696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79165" y="3936490"/>
            <a:ext cx="387350" cy="2651760"/>
          </a:xfrm>
          <a:custGeom>
            <a:avLst/>
            <a:gdLst/>
            <a:ahLst/>
            <a:cxnLst/>
            <a:rect l="l" t="t" r="r" b="b"/>
            <a:pathLst>
              <a:path w="193675" h="1325879">
                <a:moveTo>
                  <a:pt x="193548" y="1325880"/>
                </a:moveTo>
                <a:lnTo>
                  <a:pt x="155870" y="1315247"/>
                </a:lnTo>
                <a:lnTo>
                  <a:pt x="125110" y="1286256"/>
                </a:lnTo>
                <a:lnTo>
                  <a:pt x="104376" y="1243262"/>
                </a:lnTo>
                <a:lnTo>
                  <a:pt x="96774" y="1190625"/>
                </a:lnTo>
                <a:lnTo>
                  <a:pt x="96774" y="1163574"/>
                </a:lnTo>
                <a:lnTo>
                  <a:pt x="89171" y="1110936"/>
                </a:lnTo>
                <a:lnTo>
                  <a:pt x="68437" y="1067943"/>
                </a:lnTo>
                <a:lnTo>
                  <a:pt x="37677" y="1038951"/>
                </a:lnTo>
                <a:lnTo>
                  <a:pt x="0" y="1028319"/>
                </a:lnTo>
                <a:lnTo>
                  <a:pt x="37677" y="1017686"/>
                </a:lnTo>
                <a:lnTo>
                  <a:pt x="68437" y="988694"/>
                </a:lnTo>
                <a:lnTo>
                  <a:pt x="89171" y="945701"/>
                </a:lnTo>
                <a:lnTo>
                  <a:pt x="96774" y="893064"/>
                </a:lnTo>
                <a:lnTo>
                  <a:pt x="96774" y="135255"/>
                </a:lnTo>
                <a:lnTo>
                  <a:pt x="104376" y="82617"/>
                </a:lnTo>
                <a:lnTo>
                  <a:pt x="125110" y="39624"/>
                </a:lnTo>
                <a:lnTo>
                  <a:pt x="155870" y="10632"/>
                </a:lnTo>
                <a:lnTo>
                  <a:pt x="193548" y="0"/>
                </a:lnTo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0733" y="5903976"/>
            <a:ext cx="45973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8549" y="5646929"/>
            <a:ext cx="1921510" cy="5796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dirty="0">
                <a:solidFill>
                  <a:srgbClr val="5F5F5F"/>
                </a:solidFill>
                <a:cs typeface="Calibri"/>
              </a:rPr>
              <a:t>Two</a:t>
            </a:r>
            <a:r>
              <a:rPr spc="-70" dirty="0">
                <a:solidFill>
                  <a:srgbClr val="5F5F5F"/>
                </a:solidFill>
                <a:cs typeface="Calibri"/>
              </a:rPr>
              <a:t> </a:t>
            </a:r>
            <a:r>
              <a:rPr spc="-10" dirty="0">
                <a:solidFill>
                  <a:srgbClr val="5F5F5F"/>
                </a:solidFill>
                <a:cs typeface="Calibri"/>
              </a:rPr>
              <a:t>participants:</a:t>
            </a:r>
            <a:endParaRPr>
              <a:solidFill>
                <a:prstClr val="black"/>
              </a:solidFill>
              <a:cs typeface="Calibri"/>
            </a:endParaRPr>
          </a:p>
          <a:p>
            <a:pPr marL="25400"/>
            <a:r>
              <a:rPr b="1" spc="-10" dirty="0">
                <a:solidFill>
                  <a:srgbClr val="5F5F5F"/>
                </a:solidFill>
                <a:cs typeface="Calibri"/>
              </a:rPr>
              <a:t>TRADER1,</a:t>
            </a:r>
            <a:r>
              <a:rPr b="1" spc="-80" dirty="0">
                <a:solidFill>
                  <a:srgbClr val="5F5F5F"/>
                </a:solidFill>
                <a:cs typeface="Calibri"/>
              </a:rPr>
              <a:t> </a:t>
            </a:r>
            <a:r>
              <a:rPr b="1" spc="-10" dirty="0">
                <a:solidFill>
                  <a:srgbClr val="5F5F5F"/>
                </a:solidFill>
                <a:cs typeface="Calibri"/>
              </a:rPr>
              <a:t>TRADER2</a:t>
            </a:r>
            <a:endParaRPr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610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812800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Ten: </a:t>
            </a:r>
            <a:r>
              <a:rPr sz="5600" spc="-20" dirty="0">
                <a:solidFill>
                  <a:srgbClr val="095A82"/>
                </a:solidFill>
              </a:rPr>
              <a:t>Creating </a:t>
            </a:r>
            <a:r>
              <a:rPr sz="5600" spc="-10" dirty="0">
                <a:solidFill>
                  <a:srgbClr val="095A82"/>
                </a:solidFill>
              </a:rPr>
              <a:t>an</a:t>
            </a:r>
            <a:r>
              <a:rPr sz="5600" spc="11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Asset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4" y="1683968"/>
            <a:ext cx="15775940" cy="365228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0000"/>
              </a:lnSpc>
              <a:spcBef>
                <a:spcPts val="20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Now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have </a:t>
            </a:r>
            <a:r>
              <a:rPr sz="2800" dirty="0">
                <a:solidFill>
                  <a:srgbClr val="5F5F5F"/>
                </a:solidFill>
                <a:cs typeface="Calibri"/>
              </a:rPr>
              <a:t>two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participants,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need </a:t>
            </a:r>
            <a:r>
              <a:rPr sz="2800" dirty="0">
                <a:solidFill>
                  <a:srgbClr val="5F5F5F"/>
                </a:solidFill>
                <a:cs typeface="Calibri"/>
              </a:rPr>
              <a:t>something for them to trade.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Creating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an asset is very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similar to creating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participant. The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Commodity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we're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creating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will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have </a:t>
            </a:r>
            <a:r>
              <a:rPr sz="2800" dirty="0">
                <a:solidFill>
                  <a:srgbClr val="5F5F5F"/>
                </a:solidFill>
                <a:cs typeface="Calibri"/>
              </a:rPr>
              <a:t>an </a:t>
            </a:r>
            <a:r>
              <a:rPr sz="2800" i="1" dirty="0">
                <a:solidFill>
                  <a:srgbClr val="5F5F5F"/>
                </a:solidFill>
                <a:cs typeface="Calibri"/>
              </a:rPr>
              <a:t>owner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property indicating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it  belongs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Trader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i="1" dirty="0">
                <a:solidFill>
                  <a:srgbClr val="5F5F5F"/>
                </a:solidFill>
                <a:cs typeface="Calibri"/>
              </a:rPr>
              <a:t>tradeId </a:t>
            </a:r>
            <a:r>
              <a:rPr sz="2800" dirty="0">
                <a:solidFill>
                  <a:srgbClr val="5F5F5F"/>
                </a:solidFill>
                <a:cs typeface="Calibri"/>
              </a:rPr>
              <a:t>of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TRADER1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Commodity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tab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under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Assets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click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Create New</a:t>
            </a:r>
            <a:r>
              <a:rPr sz="2800" b="1" spc="-1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Asset</a:t>
            </a:r>
            <a:r>
              <a:rPr sz="2800" dirty="0">
                <a:solidFill>
                  <a:srgbClr val="5F5F5F"/>
                </a:solidFill>
                <a:cs typeface="Calibri"/>
              </a:rPr>
              <a:t>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Delete the asset data and replace </a:t>
            </a:r>
            <a:r>
              <a:rPr sz="2800" dirty="0">
                <a:solidFill>
                  <a:srgbClr val="5F5F5F"/>
                </a:solidFill>
                <a:cs typeface="Calibri"/>
              </a:rPr>
              <a:t>it 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following: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446" y="5422391"/>
            <a:ext cx="8072120" cy="3704860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r>
              <a:rPr sz="220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85800"/>
            <a:r>
              <a:rPr sz="2200" spc="-10" dirty="0">
                <a:solidFill>
                  <a:srgbClr val="252525"/>
                </a:solidFill>
                <a:latin typeface="Courier New"/>
                <a:cs typeface="Courier New"/>
              </a:rPr>
              <a:t>"$class":</a:t>
            </a:r>
            <a:r>
              <a:rPr sz="2200" spc="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Courier New"/>
                <a:cs typeface="Courier New"/>
              </a:rPr>
              <a:t>"org.acme.mynetwork.Commodity",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85800" marR="1983738"/>
            <a:r>
              <a:rPr sz="2200" dirty="0">
                <a:solidFill>
                  <a:srgbClr val="252525"/>
                </a:solidFill>
                <a:latin typeface="Courier New"/>
                <a:cs typeface="Courier New"/>
              </a:rPr>
              <a:t>"tradingSymbol": "ABC",  </a:t>
            </a:r>
            <a:r>
              <a:rPr sz="2200" spc="-10" dirty="0">
                <a:solidFill>
                  <a:srgbClr val="252525"/>
                </a:solidFill>
                <a:latin typeface="Courier New"/>
                <a:cs typeface="Courier New"/>
              </a:rPr>
              <a:t>"description": </a:t>
            </a:r>
            <a:r>
              <a:rPr sz="2200" dirty="0">
                <a:solidFill>
                  <a:srgbClr val="252525"/>
                </a:solidFill>
                <a:latin typeface="Courier New"/>
                <a:cs typeface="Courier New"/>
              </a:rPr>
              <a:t>"Test </a:t>
            </a:r>
            <a:r>
              <a:rPr sz="2200" spc="-10" dirty="0">
                <a:solidFill>
                  <a:srgbClr val="252525"/>
                </a:solidFill>
                <a:latin typeface="Courier New"/>
                <a:cs typeface="Courier New"/>
              </a:rPr>
              <a:t>commodity",  "mainExchange": "Euronext",  "quantity":</a:t>
            </a:r>
            <a:r>
              <a:rPr sz="2200" dirty="0">
                <a:solidFill>
                  <a:srgbClr val="252525"/>
                </a:solidFill>
                <a:latin typeface="Courier New"/>
                <a:cs typeface="Courier New"/>
              </a:rPr>
              <a:t> 72.297,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85800" marR="134620"/>
            <a:r>
              <a:rPr sz="2200" spc="-10" dirty="0">
                <a:solidFill>
                  <a:srgbClr val="252525"/>
                </a:solidFill>
                <a:latin typeface="Courier New"/>
                <a:cs typeface="Courier New"/>
              </a:rPr>
              <a:t>"owner":  "resource:org.acme.mynetwork.Trader#TRADER1  </a:t>
            </a:r>
            <a:r>
              <a:rPr sz="2200" dirty="0">
                <a:solidFill>
                  <a:srgbClr val="252525"/>
                </a:solidFill>
                <a:latin typeface="Courier New"/>
                <a:cs typeface="Courier New"/>
              </a:rPr>
              <a:t> "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10"/>
              </a:spcBef>
            </a:pPr>
            <a:r>
              <a:rPr sz="2200" dirty="0">
                <a:solidFill>
                  <a:srgbClr val="252525"/>
                </a:solidFill>
                <a:latin typeface="Courier New"/>
                <a:cs typeface="Courier New"/>
              </a:rPr>
              <a:t>}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45744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41351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Asset</a:t>
            </a:r>
            <a:r>
              <a:rPr sz="5600" spc="-8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Created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914400" y="1847088"/>
            <a:ext cx="16459200" cy="7461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5255" y="1837944"/>
            <a:ext cx="16478250" cy="7480300"/>
          </a:xfrm>
          <a:custGeom>
            <a:avLst/>
            <a:gdLst/>
            <a:ahLst/>
            <a:cxnLst/>
            <a:rect l="l" t="t" r="r" b="b"/>
            <a:pathLst>
              <a:path w="8239125" h="3740150">
                <a:moveTo>
                  <a:pt x="0" y="3739896"/>
                </a:moveTo>
                <a:lnTo>
                  <a:pt x="8238744" y="3739896"/>
                </a:lnTo>
                <a:lnTo>
                  <a:pt x="8238744" y="0"/>
                </a:lnTo>
                <a:lnTo>
                  <a:pt x="0" y="0"/>
                </a:lnTo>
                <a:lnTo>
                  <a:pt x="0" y="3739896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941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996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Step Eleven: </a:t>
            </a:r>
            <a:r>
              <a:rPr sz="5600" spc="-20" dirty="0">
                <a:solidFill>
                  <a:srgbClr val="095A82"/>
                </a:solidFill>
              </a:rPr>
              <a:t>Transferring </a:t>
            </a:r>
            <a:r>
              <a:rPr sz="5600" spc="-10" dirty="0">
                <a:solidFill>
                  <a:srgbClr val="095A82"/>
                </a:solidFill>
              </a:rPr>
              <a:t>the</a:t>
            </a:r>
            <a:r>
              <a:rPr sz="5600" spc="13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Commodity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653488"/>
            <a:ext cx="15612110" cy="320985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lnSpc>
                <a:spcPct val="157100"/>
              </a:lnSpc>
              <a:spcBef>
                <a:spcPts val="20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Now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have </a:t>
            </a:r>
            <a:r>
              <a:rPr sz="2800" dirty="0">
                <a:solidFill>
                  <a:srgbClr val="5F5F5F"/>
                </a:solidFill>
                <a:cs typeface="Calibri"/>
              </a:rPr>
              <a:t>two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Traders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 a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Commodity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trade between them, </a:t>
            </a:r>
            <a:r>
              <a:rPr sz="2800" dirty="0">
                <a:solidFill>
                  <a:srgbClr val="5F5F5F"/>
                </a:solidFill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test our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  To test the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</a:t>
            </a:r>
            <a:r>
              <a:rPr sz="2800" i="1" spc="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transaction: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Click the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Submit Transaction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button </a:t>
            </a:r>
            <a:r>
              <a:rPr sz="2800" dirty="0">
                <a:solidFill>
                  <a:srgbClr val="5F5F5F"/>
                </a:solidFill>
                <a:cs typeface="Calibri"/>
              </a:rPr>
              <a:t>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-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left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Ensure </a:t>
            </a:r>
            <a:r>
              <a:rPr sz="2800" dirty="0">
                <a:solidFill>
                  <a:srgbClr val="5F5F5F"/>
                </a:solidFill>
                <a:cs typeface="Calibri"/>
              </a:rPr>
              <a:t>that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transaction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type </a:t>
            </a:r>
            <a:r>
              <a:rPr sz="2800" dirty="0">
                <a:solidFill>
                  <a:srgbClr val="5F5F5F"/>
                </a:solidFill>
                <a:cs typeface="Calibri"/>
              </a:rPr>
              <a:t>is</a:t>
            </a:r>
            <a:r>
              <a:rPr sz="2800" spc="9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4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Replace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 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</a:t>
            </a:r>
            <a:r>
              <a:rPr sz="2800" spc="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following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034" y="8405369"/>
            <a:ext cx="242570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indent="-572770"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Click</a:t>
            </a:r>
            <a:r>
              <a:rPr sz="2800" spc="-1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Submit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2688" y="5215129"/>
            <a:ext cx="8653780" cy="2687915"/>
          </a:xfrm>
          <a:prstGeom prst="rect">
            <a:avLst/>
          </a:prstGeom>
          <a:solidFill>
            <a:srgbClr val="D0DBDE"/>
          </a:solidFill>
          <a:ln w="9144">
            <a:solidFill>
              <a:srgbClr val="5F5F5F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>
              <a:spcBef>
                <a:spcPts val="80"/>
              </a:spcBef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r>
              <a:rPr sz="220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85800" marR="544830"/>
            <a:r>
              <a:rPr sz="2200" spc="-10" dirty="0">
                <a:solidFill>
                  <a:srgbClr val="252525"/>
                </a:solidFill>
                <a:latin typeface="Courier New"/>
                <a:cs typeface="Courier New"/>
              </a:rPr>
              <a:t>"$class": </a:t>
            </a:r>
            <a:r>
              <a:rPr sz="2200" dirty="0">
                <a:solidFill>
                  <a:srgbClr val="252525"/>
                </a:solidFill>
                <a:latin typeface="Courier New"/>
                <a:cs typeface="Courier New"/>
              </a:rPr>
              <a:t>"org.acme.mynetwork.Trade",  </a:t>
            </a:r>
            <a:r>
              <a:rPr sz="2200" spc="-10" dirty="0">
                <a:solidFill>
                  <a:srgbClr val="252525"/>
                </a:solidFill>
                <a:latin typeface="Courier New"/>
                <a:cs typeface="Courier New"/>
              </a:rPr>
              <a:t>"commodity":  "resource:org.acme.mynetwork.Commodity#ABC",  "newOwner":  "resource:org.acme.mynetwork.Trader#TRADER2"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10"/>
              </a:spcBef>
            </a:pPr>
            <a:r>
              <a:rPr sz="2200" dirty="0">
                <a:solidFill>
                  <a:srgbClr val="252525"/>
                </a:solidFill>
                <a:latin typeface="Courier New"/>
                <a:cs typeface="Courier New"/>
              </a:rPr>
              <a:t>}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9429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89433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Submit </a:t>
            </a:r>
            <a:r>
              <a:rPr sz="5600" spc="-20" dirty="0">
                <a:solidFill>
                  <a:srgbClr val="095A82"/>
                </a:solidFill>
              </a:rPr>
              <a:t>Transaction</a:t>
            </a:r>
            <a:r>
              <a:rPr sz="5600" spc="4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Successful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960118" y="1844039"/>
            <a:ext cx="16367760" cy="7412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0975" y="1834894"/>
            <a:ext cx="16386810" cy="7432040"/>
          </a:xfrm>
          <a:custGeom>
            <a:avLst/>
            <a:gdLst/>
            <a:ahLst/>
            <a:cxnLst/>
            <a:rect l="l" t="t" r="r" b="b"/>
            <a:pathLst>
              <a:path w="8193405" h="3716020">
                <a:moveTo>
                  <a:pt x="0" y="3715512"/>
                </a:moveTo>
                <a:lnTo>
                  <a:pt x="8193023" y="3715512"/>
                </a:lnTo>
                <a:lnTo>
                  <a:pt x="8193023" y="0"/>
                </a:lnTo>
                <a:lnTo>
                  <a:pt x="0" y="0"/>
                </a:lnTo>
                <a:lnTo>
                  <a:pt x="0" y="3715512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5962" y="6448044"/>
            <a:ext cx="1899920" cy="502920"/>
          </a:xfrm>
          <a:custGeom>
            <a:avLst/>
            <a:gdLst/>
            <a:ahLst/>
            <a:cxnLst/>
            <a:rect l="l" t="t" r="r" b="b"/>
            <a:pathLst>
              <a:path w="949960" h="251460">
                <a:moveTo>
                  <a:pt x="0" y="251460"/>
                </a:moveTo>
                <a:lnTo>
                  <a:pt x="949452" y="251460"/>
                </a:lnTo>
                <a:lnTo>
                  <a:pt x="94945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96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63398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Change </a:t>
            </a:r>
            <a:r>
              <a:rPr sz="5600" spc="-10" dirty="0">
                <a:solidFill>
                  <a:srgbClr val="095A82"/>
                </a:solidFill>
              </a:rPr>
              <a:t>in</a:t>
            </a:r>
            <a:r>
              <a:rPr sz="5600" spc="2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Ownership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5" y="1683968"/>
            <a:ext cx="15869918" cy="19646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To check </a:t>
            </a:r>
            <a:r>
              <a:rPr sz="2800" dirty="0">
                <a:solidFill>
                  <a:srgbClr val="5F5F5F"/>
                </a:solidFill>
                <a:cs typeface="Calibri"/>
              </a:rPr>
              <a:t>that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our </a:t>
            </a:r>
            <a:r>
              <a:rPr sz="2800" dirty="0">
                <a:solidFill>
                  <a:srgbClr val="5F5F5F"/>
                </a:solidFill>
                <a:cs typeface="Calibri"/>
              </a:rPr>
              <a:t>asset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has changed </a:t>
            </a:r>
            <a:r>
              <a:rPr sz="2800" dirty="0">
                <a:solidFill>
                  <a:srgbClr val="5F5F5F"/>
                </a:solidFill>
                <a:cs typeface="Calibri"/>
              </a:rPr>
              <a:t>ownership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from </a:t>
            </a:r>
            <a:r>
              <a:rPr sz="2800" dirty="0">
                <a:solidFill>
                  <a:srgbClr val="5F5F5F"/>
                </a:solidFill>
                <a:cs typeface="Calibri"/>
              </a:rPr>
              <a:t>TRADER1 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TRADER2, click the Commodity tab,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expand the data section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asset. 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should see that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owner is listed as:  </a:t>
            </a:r>
            <a:r>
              <a:rPr sz="2800" b="1" spc="-10" dirty="0">
                <a:solidFill>
                  <a:srgbClr val="5F5F5F"/>
                </a:solidFill>
                <a:cs typeface="Calibri"/>
              </a:rPr>
              <a:t>resource:org.acme.mynetwork.Trader#TRADER2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2689" y="3782566"/>
            <a:ext cx="16422622" cy="549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3545" y="3773422"/>
            <a:ext cx="16441418" cy="5514340"/>
          </a:xfrm>
          <a:custGeom>
            <a:avLst/>
            <a:gdLst/>
            <a:ahLst/>
            <a:cxnLst/>
            <a:rect l="l" t="t" r="r" b="b"/>
            <a:pathLst>
              <a:path w="8220709" h="2757170">
                <a:moveTo>
                  <a:pt x="0" y="2756916"/>
                </a:moveTo>
                <a:lnTo>
                  <a:pt x="8220456" y="2756916"/>
                </a:lnTo>
                <a:lnTo>
                  <a:pt x="8220456" y="0"/>
                </a:lnTo>
                <a:lnTo>
                  <a:pt x="0" y="0"/>
                </a:lnTo>
                <a:lnTo>
                  <a:pt x="0" y="2756916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96371" y="7216140"/>
            <a:ext cx="537210" cy="0"/>
          </a:xfrm>
          <a:custGeom>
            <a:avLst/>
            <a:gdLst/>
            <a:ahLst/>
            <a:cxnLst/>
            <a:rect l="l" t="t" r="r" b="b"/>
            <a:pathLst>
              <a:path w="268604">
                <a:moveTo>
                  <a:pt x="0" y="0"/>
                </a:moveTo>
                <a:lnTo>
                  <a:pt x="26835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76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97015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What </a:t>
            </a:r>
            <a:r>
              <a:rPr sz="5600" spc="-10" dirty="0">
                <a:solidFill>
                  <a:srgbClr val="095A82"/>
                </a:solidFill>
              </a:rPr>
              <a:t>is Blockchain for</a:t>
            </a:r>
            <a:r>
              <a:rPr sz="5600" spc="10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Business?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942034" y="1683968"/>
            <a:ext cx="8056880" cy="261097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It’s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combination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shared, unalterable ledger  and smart contracts that streamline business  processes and open new opportunities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  innovation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035" y="4422550"/>
            <a:ext cx="7981950" cy="408060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98170" marR="257810" indent="-572770">
              <a:lnSpc>
                <a:spcPct val="150100"/>
              </a:lnSpc>
              <a:spcBef>
                <a:spcPts val="18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Consensus among blockchain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members  eliminates </a:t>
            </a:r>
            <a:r>
              <a:rPr sz="2800" dirty="0">
                <a:solidFill>
                  <a:srgbClr val="5F5F5F"/>
                </a:solidFill>
                <a:cs typeface="Calibri"/>
              </a:rPr>
              <a:t>costly risks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inefficiencies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assets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change hands throughout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</a:t>
            </a:r>
            <a:r>
              <a:rPr sz="28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 indent="-572770">
              <a:lnSpc>
                <a:spcPct val="1501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This enterprise-ready blockchain </a:t>
            </a:r>
            <a:r>
              <a:rPr sz="2800" dirty="0">
                <a:solidFill>
                  <a:srgbClr val="5F5F5F"/>
                </a:solidFill>
                <a:cs typeface="Calibri"/>
              </a:rPr>
              <a:t>platform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makes </a:t>
            </a:r>
            <a:r>
              <a:rPr sz="2800" dirty="0">
                <a:solidFill>
                  <a:srgbClr val="5F5F5F"/>
                </a:solidFill>
                <a:cs typeface="Calibri"/>
              </a:rPr>
              <a:t>it  easy to activate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manage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secure business 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across multiple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organizations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24543" y="3230878"/>
            <a:ext cx="8430766" cy="397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13134" y="6211823"/>
            <a:ext cx="721360" cy="251351"/>
          </a:xfrm>
          <a:prstGeom prst="rect">
            <a:avLst/>
          </a:prstGeom>
          <a:solidFill>
            <a:srgbClr val="0D395D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r>
              <a:rPr sz="1600" spc="-10" dirty="0">
                <a:solidFill>
                  <a:srgbClr val="F1F1F1"/>
                </a:solidFill>
                <a:cs typeface="Calibri"/>
              </a:rPr>
              <a:t>vis</a:t>
            </a:r>
            <a:r>
              <a:rPr sz="1600" spc="-20" dirty="0">
                <a:solidFill>
                  <a:srgbClr val="F1F1F1"/>
                </a:solidFill>
                <a:cs typeface="Calibri"/>
              </a:rPr>
              <a:t>i</a:t>
            </a:r>
            <a:r>
              <a:rPr sz="1600" spc="-10" dirty="0">
                <a:solidFill>
                  <a:srgbClr val="F1F1F1"/>
                </a:solidFill>
                <a:cs typeface="Calibri"/>
              </a:rPr>
              <a:t>b</a:t>
            </a:r>
            <a:r>
              <a:rPr sz="1600" spc="-20" dirty="0">
                <a:solidFill>
                  <a:srgbClr val="F1F1F1"/>
                </a:solidFill>
                <a:cs typeface="Calibri"/>
              </a:rPr>
              <a:t>i</a:t>
            </a:r>
            <a:r>
              <a:rPr sz="1600" spc="-10" dirty="0">
                <a:solidFill>
                  <a:srgbClr val="F1F1F1"/>
                </a:solidFill>
                <a:cs typeface="Calibri"/>
              </a:rPr>
              <a:t>li</a:t>
            </a:r>
            <a:r>
              <a:rPr sz="1600" spc="-20" dirty="0">
                <a:solidFill>
                  <a:srgbClr val="F1F1F1"/>
                </a:solidFill>
                <a:cs typeface="Calibri"/>
              </a:rPr>
              <a:t>t</a:t>
            </a:r>
            <a:r>
              <a:rPr sz="1600" spc="-10" dirty="0">
                <a:solidFill>
                  <a:srgbClr val="F1F1F1"/>
                </a:solidFill>
                <a:cs typeface="Calibri"/>
              </a:rPr>
              <a:t>y</a:t>
            </a:r>
            <a:r>
              <a:rPr sz="1600" dirty="0">
                <a:solidFill>
                  <a:srgbClr val="F1F1F1"/>
                </a:solidFill>
                <a:cs typeface="Calibri"/>
              </a:rPr>
              <a:t>;</a:t>
            </a:r>
            <a:endParaRPr sz="16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238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458708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To </a:t>
            </a:r>
            <a:r>
              <a:rPr sz="5600" spc="-20" dirty="0">
                <a:solidFill>
                  <a:srgbClr val="095A82"/>
                </a:solidFill>
              </a:rPr>
              <a:t>Check </a:t>
            </a:r>
            <a:r>
              <a:rPr sz="5600" spc="-10" dirty="0">
                <a:solidFill>
                  <a:srgbClr val="095A82"/>
                </a:solidFill>
              </a:rPr>
              <a:t>all</a:t>
            </a:r>
            <a:r>
              <a:rPr sz="5600" spc="3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Transactions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1588008" y="4300728"/>
            <a:ext cx="15111984" cy="5120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8862" y="4291585"/>
            <a:ext cx="15130780" cy="5139690"/>
          </a:xfrm>
          <a:custGeom>
            <a:avLst/>
            <a:gdLst/>
            <a:ahLst/>
            <a:cxnLst/>
            <a:rect l="l" t="t" r="r" b="b"/>
            <a:pathLst>
              <a:path w="7565390" h="2569845">
                <a:moveTo>
                  <a:pt x="0" y="2569464"/>
                </a:moveTo>
                <a:lnTo>
                  <a:pt x="7565135" y="2569464"/>
                </a:lnTo>
                <a:lnTo>
                  <a:pt x="7565135" y="0"/>
                </a:lnTo>
                <a:lnTo>
                  <a:pt x="0" y="0"/>
                </a:lnTo>
                <a:lnTo>
                  <a:pt x="0" y="2569464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34" y="1653488"/>
            <a:ext cx="16004540" cy="2669962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598170" indent="-572770">
              <a:spcBef>
                <a:spcPts val="21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dirty="0">
                <a:solidFill>
                  <a:srgbClr val="5F5F5F"/>
                </a:solidFill>
                <a:cs typeface="Calibri"/>
              </a:rPr>
              <a:t>view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full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history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of our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click </a:t>
            </a:r>
            <a:r>
              <a:rPr sz="2800" b="1" dirty="0">
                <a:solidFill>
                  <a:srgbClr val="5F5F5F"/>
                </a:solidFill>
                <a:cs typeface="Calibri"/>
              </a:rPr>
              <a:t>All Transactions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 the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left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indent="-572770">
              <a:spcBef>
                <a:spcPts val="192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You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 see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certain actions we performed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using 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UI, like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creating the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Trader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participants</a:t>
            </a:r>
            <a:r>
              <a:rPr sz="2800" spc="1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 marR="10160"/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i="1" spc="-10" dirty="0">
                <a:solidFill>
                  <a:srgbClr val="5F5F5F"/>
                </a:solidFill>
                <a:cs typeface="Calibri"/>
              </a:rPr>
              <a:t>Commodity </a:t>
            </a:r>
            <a:r>
              <a:rPr sz="2800" dirty="0">
                <a:solidFill>
                  <a:srgbClr val="5F5F5F"/>
                </a:solidFill>
                <a:cs typeface="Calibri"/>
              </a:rPr>
              <a:t>asset, 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recorded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transactions, even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though </a:t>
            </a:r>
            <a:r>
              <a:rPr sz="2800" dirty="0">
                <a:solidFill>
                  <a:srgbClr val="5F5F5F"/>
                </a:solidFill>
                <a:cs typeface="Calibri"/>
              </a:rPr>
              <a:t>they're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not defined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transactions 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our  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model. These </a:t>
            </a:r>
            <a:r>
              <a:rPr sz="2800" dirty="0">
                <a:solidFill>
                  <a:srgbClr val="5F5F5F"/>
                </a:solidFill>
                <a:cs typeface="Calibri"/>
              </a:rPr>
              <a:t>transactions are known as 'System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Transactions' 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are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common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all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business </a:t>
            </a:r>
            <a:r>
              <a:rPr sz="2800" dirty="0">
                <a:solidFill>
                  <a:srgbClr val="5F5F5F"/>
                </a:solidFill>
                <a:cs typeface="Calibri"/>
              </a:rPr>
              <a:t>networks,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defined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the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Hyperledger Composer</a:t>
            </a:r>
            <a:r>
              <a:rPr sz="2800" spc="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Runtime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1450" y="7536180"/>
            <a:ext cx="1310640" cy="299720"/>
          </a:xfrm>
          <a:custGeom>
            <a:avLst/>
            <a:gdLst/>
            <a:ahLst/>
            <a:cxnLst/>
            <a:rect l="l" t="t" r="r" b="b"/>
            <a:pathLst>
              <a:path w="655319" h="149860">
                <a:moveTo>
                  <a:pt x="0" y="149352"/>
                </a:moveTo>
                <a:lnTo>
                  <a:pt x="655319" y="149352"/>
                </a:lnTo>
                <a:lnTo>
                  <a:pt x="655319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031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4864" y="2721864"/>
            <a:ext cx="2874264" cy="6659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69050" y="3024638"/>
            <a:ext cx="7078980" cy="4439920"/>
          </a:xfrm>
          <a:custGeom>
            <a:avLst/>
            <a:gdLst/>
            <a:ahLst/>
            <a:cxnLst/>
            <a:rect l="l" t="t" r="r" b="b"/>
            <a:pathLst>
              <a:path w="3539490" h="2219960">
                <a:moveTo>
                  <a:pt x="0" y="968879"/>
                </a:moveTo>
                <a:lnTo>
                  <a:pt x="857630" y="812034"/>
                </a:lnTo>
                <a:lnTo>
                  <a:pt x="872631" y="771251"/>
                </a:lnTo>
                <a:lnTo>
                  <a:pt x="889376" y="731284"/>
                </a:lnTo>
                <a:lnTo>
                  <a:pt x="907820" y="692153"/>
                </a:lnTo>
                <a:lnTo>
                  <a:pt x="927920" y="653876"/>
                </a:lnTo>
                <a:lnTo>
                  <a:pt x="949633" y="616475"/>
                </a:lnTo>
                <a:lnTo>
                  <a:pt x="972916" y="579968"/>
                </a:lnTo>
                <a:lnTo>
                  <a:pt x="997724" y="544377"/>
                </a:lnTo>
                <a:lnTo>
                  <a:pt x="1024014" y="509721"/>
                </a:lnTo>
                <a:lnTo>
                  <a:pt x="1051742" y="476020"/>
                </a:lnTo>
                <a:lnTo>
                  <a:pt x="1080866" y="443294"/>
                </a:lnTo>
                <a:lnTo>
                  <a:pt x="1111341" y="411563"/>
                </a:lnTo>
                <a:lnTo>
                  <a:pt x="1143124" y="380847"/>
                </a:lnTo>
                <a:lnTo>
                  <a:pt x="1176171" y="351165"/>
                </a:lnTo>
                <a:lnTo>
                  <a:pt x="1210439" y="322539"/>
                </a:lnTo>
                <a:lnTo>
                  <a:pt x="1245884" y="294987"/>
                </a:lnTo>
                <a:lnTo>
                  <a:pt x="1282463" y="268530"/>
                </a:lnTo>
                <a:lnTo>
                  <a:pt x="1320132" y="243187"/>
                </a:lnTo>
                <a:lnTo>
                  <a:pt x="1358847" y="218979"/>
                </a:lnTo>
                <a:lnTo>
                  <a:pt x="1398566" y="195926"/>
                </a:lnTo>
                <a:lnTo>
                  <a:pt x="1439244" y="174047"/>
                </a:lnTo>
                <a:lnTo>
                  <a:pt x="1480838" y="153362"/>
                </a:lnTo>
                <a:lnTo>
                  <a:pt x="1523305" y="133892"/>
                </a:lnTo>
                <a:lnTo>
                  <a:pt x="1566600" y="115657"/>
                </a:lnTo>
                <a:lnTo>
                  <a:pt x="1610680" y="98675"/>
                </a:lnTo>
                <a:lnTo>
                  <a:pt x="1655502" y="82968"/>
                </a:lnTo>
                <a:lnTo>
                  <a:pt x="1701023" y="68555"/>
                </a:lnTo>
                <a:lnTo>
                  <a:pt x="1747198" y="55457"/>
                </a:lnTo>
                <a:lnTo>
                  <a:pt x="1793984" y="43692"/>
                </a:lnTo>
                <a:lnTo>
                  <a:pt x="1841338" y="33282"/>
                </a:lnTo>
                <a:lnTo>
                  <a:pt x="1889215" y="24245"/>
                </a:lnTo>
                <a:lnTo>
                  <a:pt x="1937573" y="16603"/>
                </a:lnTo>
                <a:lnTo>
                  <a:pt x="1986368" y="10375"/>
                </a:lnTo>
                <a:lnTo>
                  <a:pt x="2035557" y="5580"/>
                </a:lnTo>
                <a:lnTo>
                  <a:pt x="2085095" y="2239"/>
                </a:lnTo>
                <a:lnTo>
                  <a:pt x="2134939" y="373"/>
                </a:lnTo>
                <a:lnTo>
                  <a:pt x="2185046" y="0"/>
                </a:lnTo>
                <a:lnTo>
                  <a:pt x="2235372" y="1140"/>
                </a:lnTo>
                <a:lnTo>
                  <a:pt x="2285874" y="3815"/>
                </a:lnTo>
                <a:lnTo>
                  <a:pt x="2336507" y="8043"/>
                </a:lnTo>
                <a:lnTo>
                  <a:pt x="2387230" y="13844"/>
                </a:lnTo>
                <a:lnTo>
                  <a:pt x="2437997" y="21239"/>
                </a:lnTo>
                <a:lnTo>
                  <a:pt x="2488765" y="30248"/>
                </a:lnTo>
                <a:lnTo>
                  <a:pt x="2539491" y="40890"/>
                </a:lnTo>
                <a:lnTo>
                  <a:pt x="2590863" y="53392"/>
                </a:lnTo>
                <a:lnTo>
                  <a:pt x="2641182" y="67377"/>
                </a:lnTo>
                <a:lnTo>
                  <a:pt x="2690424" y="82808"/>
                </a:lnTo>
                <a:lnTo>
                  <a:pt x="2738560" y="99646"/>
                </a:lnTo>
                <a:lnTo>
                  <a:pt x="2785566" y="117854"/>
                </a:lnTo>
                <a:lnTo>
                  <a:pt x="2831414" y="137394"/>
                </a:lnTo>
                <a:lnTo>
                  <a:pt x="2876079" y="158227"/>
                </a:lnTo>
                <a:lnTo>
                  <a:pt x="2919533" y="180316"/>
                </a:lnTo>
                <a:lnTo>
                  <a:pt x="2961750" y="203622"/>
                </a:lnTo>
                <a:lnTo>
                  <a:pt x="3002705" y="228108"/>
                </a:lnTo>
                <a:lnTo>
                  <a:pt x="3042371" y="253736"/>
                </a:lnTo>
                <a:lnTo>
                  <a:pt x="3080720" y="280468"/>
                </a:lnTo>
                <a:lnTo>
                  <a:pt x="3117728" y="308266"/>
                </a:lnTo>
                <a:lnTo>
                  <a:pt x="3153367" y="337092"/>
                </a:lnTo>
                <a:lnTo>
                  <a:pt x="3187612" y="366907"/>
                </a:lnTo>
                <a:lnTo>
                  <a:pt x="3220435" y="397675"/>
                </a:lnTo>
                <a:lnTo>
                  <a:pt x="3251810" y="429356"/>
                </a:lnTo>
                <a:lnTo>
                  <a:pt x="3281712" y="461914"/>
                </a:lnTo>
                <a:lnTo>
                  <a:pt x="3310113" y="495309"/>
                </a:lnTo>
                <a:lnTo>
                  <a:pt x="3336987" y="529505"/>
                </a:lnTo>
                <a:lnTo>
                  <a:pt x="3362309" y="564463"/>
                </a:lnTo>
                <a:lnTo>
                  <a:pt x="3386050" y="600145"/>
                </a:lnTo>
                <a:lnTo>
                  <a:pt x="3408186" y="636514"/>
                </a:lnTo>
                <a:lnTo>
                  <a:pt x="3428690" y="673531"/>
                </a:lnTo>
                <a:lnTo>
                  <a:pt x="3447535" y="711158"/>
                </a:lnTo>
                <a:lnTo>
                  <a:pt x="3464695" y="749357"/>
                </a:lnTo>
                <a:lnTo>
                  <a:pt x="3480143" y="788091"/>
                </a:lnTo>
                <a:lnTo>
                  <a:pt x="3493854" y="827321"/>
                </a:lnTo>
                <a:lnTo>
                  <a:pt x="3505801" y="867010"/>
                </a:lnTo>
                <a:lnTo>
                  <a:pt x="3515957" y="907119"/>
                </a:lnTo>
                <a:lnTo>
                  <a:pt x="3524296" y="947610"/>
                </a:lnTo>
                <a:lnTo>
                  <a:pt x="3530792" y="988447"/>
                </a:lnTo>
                <a:lnTo>
                  <a:pt x="3535418" y="1029590"/>
                </a:lnTo>
                <a:lnTo>
                  <a:pt x="3538148" y="1071001"/>
                </a:lnTo>
                <a:lnTo>
                  <a:pt x="3538955" y="1112643"/>
                </a:lnTo>
                <a:lnTo>
                  <a:pt x="3537814" y="1154478"/>
                </a:lnTo>
                <a:lnTo>
                  <a:pt x="3534697" y="1196468"/>
                </a:lnTo>
                <a:lnTo>
                  <a:pt x="3529579" y="1238575"/>
                </a:lnTo>
                <a:lnTo>
                  <a:pt x="3522433" y="1280760"/>
                </a:lnTo>
                <a:lnTo>
                  <a:pt x="3513232" y="1322987"/>
                </a:lnTo>
                <a:lnTo>
                  <a:pt x="3501951" y="1365216"/>
                </a:lnTo>
                <a:lnTo>
                  <a:pt x="3488563" y="1407410"/>
                </a:lnTo>
                <a:lnTo>
                  <a:pt x="3473562" y="1448192"/>
                </a:lnTo>
                <a:lnTo>
                  <a:pt x="3456817" y="1488159"/>
                </a:lnTo>
                <a:lnTo>
                  <a:pt x="3438373" y="1527291"/>
                </a:lnTo>
                <a:lnTo>
                  <a:pt x="3418273" y="1565568"/>
                </a:lnTo>
                <a:lnTo>
                  <a:pt x="3396560" y="1602969"/>
                </a:lnTo>
                <a:lnTo>
                  <a:pt x="3373277" y="1639475"/>
                </a:lnTo>
                <a:lnTo>
                  <a:pt x="3348469" y="1675066"/>
                </a:lnTo>
                <a:lnTo>
                  <a:pt x="3322179" y="1709722"/>
                </a:lnTo>
                <a:lnTo>
                  <a:pt x="3294451" y="1743424"/>
                </a:lnTo>
                <a:lnTo>
                  <a:pt x="3265327" y="1776150"/>
                </a:lnTo>
                <a:lnTo>
                  <a:pt x="3234852" y="1807881"/>
                </a:lnTo>
                <a:lnTo>
                  <a:pt x="3203069" y="1838597"/>
                </a:lnTo>
                <a:lnTo>
                  <a:pt x="3170022" y="1868278"/>
                </a:lnTo>
                <a:lnTo>
                  <a:pt x="3135754" y="1896905"/>
                </a:lnTo>
                <a:lnTo>
                  <a:pt x="3100309" y="1924457"/>
                </a:lnTo>
                <a:lnTo>
                  <a:pt x="3063730" y="1950914"/>
                </a:lnTo>
                <a:lnTo>
                  <a:pt x="3026061" y="1976257"/>
                </a:lnTo>
                <a:lnTo>
                  <a:pt x="2987346" y="2000465"/>
                </a:lnTo>
                <a:lnTo>
                  <a:pt x="2947627" y="2023518"/>
                </a:lnTo>
                <a:lnTo>
                  <a:pt x="2906949" y="2045397"/>
                </a:lnTo>
                <a:lnTo>
                  <a:pt x="2865355" y="2066082"/>
                </a:lnTo>
                <a:lnTo>
                  <a:pt x="2822888" y="2085552"/>
                </a:lnTo>
                <a:lnTo>
                  <a:pt x="2779593" y="2103787"/>
                </a:lnTo>
                <a:lnTo>
                  <a:pt x="2735513" y="2120769"/>
                </a:lnTo>
                <a:lnTo>
                  <a:pt x="2690691" y="2136476"/>
                </a:lnTo>
                <a:lnTo>
                  <a:pt x="2645170" y="2150889"/>
                </a:lnTo>
                <a:lnTo>
                  <a:pt x="2598995" y="2163987"/>
                </a:lnTo>
                <a:lnTo>
                  <a:pt x="2552209" y="2175752"/>
                </a:lnTo>
                <a:lnTo>
                  <a:pt x="2504855" y="2186162"/>
                </a:lnTo>
                <a:lnTo>
                  <a:pt x="2456978" y="2195199"/>
                </a:lnTo>
                <a:lnTo>
                  <a:pt x="2408620" y="2202841"/>
                </a:lnTo>
                <a:lnTo>
                  <a:pt x="2359825" y="2209069"/>
                </a:lnTo>
                <a:lnTo>
                  <a:pt x="2310636" y="2213864"/>
                </a:lnTo>
                <a:lnTo>
                  <a:pt x="2261098" y="2217204"/>
                </a:lnTo>
                <a:lnTo>
                  <a:pt x="2211254" y="2219071"/>
                </a:lnTo>
                <a:lnTo>
                  <a:pt x="2161147" y="2219444"/>
                </a:lnTo>
                <a:lnTo>
                  <a:pt x="2110821" y="2218304"/>
                </a:lnTo>
                <a:lnTo>
                  <a:pt x="2060319" y="2215629"/>
                </a:lnTo>
                <a:lnTo>
                  <a:pt x="2009686" y="2211401"/>
                </a:lnTo>
                <a:lnTo>
                  <a:pt x="1958963" y="2205600"/>
                </a:lnTo>
                <a:lnTo>
                  <a:pt x="1908196" y="2198205"/>
                </a:lnTo>
                <a:lnTo>
                  <a:pt x="1857428" y="2189196"/>
                </a:lnTo>
                <a:lnTo>
                  <a:pt x="1806702" y="2178554"/>
                </a:lnTo>
                <a:lnTo>
                  <a:pt x="1753570" y="2165578"/>
                </a:lnTo>
                <a:lnTo>
                  <a:pt x="1701441" y="2150961"/>
                </a:lnTo>
                <a:lnTo>
                  <a:pt x="1650357" y="2134740"/>
                </a:lnTo>
                <a:lnTo>
                  <a:pt x="1600358" y="2116956"/>
                </a:lnTo>
                <a:lnTo>
                  <a:pt x="1551485" y="2097647"/>
                </a:lnTo>
                <a:lnTo>
                  <a:pt x="1503780" y="2076852"/>
                </a:lnTo>
                <a:lnTo>
                  <a:pt x="1457284" y="2054612"/>
                </a:lnTo>
                <a:lnTo>
                  <a:pt x="1412038" y="2030964"/>
                </a:lnTo>
                <a:lnTo>
                  <a:pt x="1368083" y="2005949"/>
                </a:lnTo>
                <a:lnTo>
                  <a:pt x="1325461" y="1979606"/>
                </a:lnTo>
                <a:lnTo>
                  <a:pt x="1284212" y="1951973"/>
                </a:lnTo>
                <a:lnTo>
                  <a:pt x="1244378" y="1923091"/>
                </a:lnTo>
                <a:lnTo>
                  <a:pt x="1206000" y="1892998"/>
                </a:lnTo>
                <a:lnTo>
                  <a:pt x="1169119" y="1861733"/>
                </a:lnTo>
                <a:lnTo>
                  <a:pt x="1133776" y="1829336"/>
                </a:lnTo>
                <a:lnTo>
                  <a:pt x="1100013" y="1795846"/>
                </a:lnTo>
                <a:lnTo>
                  <a:pt x="1067870" y="1761302"/>
                </a:lnTo>
                <a:lnTo>
                  <a:pt x="1037389" y="1725743"/>
                </a:lnTo>
                <a:lnTo>
                  <a:pt x="1008611" y="1689209"/>
                </a:lnTo>
                <a:lnTo>
                  <a:pt x="981578" y="1651739"/>
                </a:lnTo>
                <a:lnTo>
                  <a:pt x="956329" y="1613372"/>
                </a:lnTo>
                <a:lnTo>
                  <a:pt x="932908" y="1574148"/>
                </a:lnTo>
                <a:lnTo>
                  <a:pt x="911353" y="1534104"/>
                </a:lnTo>
                <a:lnTo>
                  <a:pt x="891708" y="1493282"/>
                </a:lnTo>
                <a:lnTo>
                  <a:pt x="874013" y="1451720"/>
                </a:lnTo>
                <a:lnTo>
                  <a:pt x="858309" y="1409457"/>
                </a:lnTo>
                <a:lnTo>
                  <a:pt x="844637" y="1366532"/>
                </a:lnTo>
                <a:lnTo>
                  <a:pt x="833039" y="1322986"/>
                </a:lnTo>
                <a:lnTo>
                  <a:pt x="823556" y="1278856"/>
                </a:lnTo>
                <a:lnTo>
                  <a:pt x="816228" y="1234182"/>
                </a:lnTo>
                <a:lnTo>
                  <a:pt x="0" y="968879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4140" y="3705861"/>
            <a:ext cx="3440428" cy="3043141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 indent="-2540" algn="ctr">
              <a:spcBef>
                <a:spcPts val="210"/>
              </a:spcBef>
            </a:pP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Now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that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you have  learnt to use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the 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Composer  Playground.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You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can 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now test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and deploy  your own </a:t>
            </a:r>
            <a:r>
              <a:rPr sz="2800" spc="-10" dirty="0">
                <a:solidFill>
                  <a:srgbClr val="5F5F5F"/>
                </a:solidFill>
                <a:latin typeface="Comic Sans MS"/>
                <a:cs typeface="Comic Sans MS"/>
              </a:rPr>
              <a:t>business  network</a:t>
            </a:r>
            <a:r>
              <a:rPr sz="2800" spc="-60" dirty="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5F5F5F"/>
                </a:solidFill>
                <a:latin typeface="Comic Sans MS"/>
                <a:cs typeface="Comic Sans MS"/>
              </a:rPr>
              <a:t>!!</a:t>
            </a:r>
            <a:endParaRPr sz="280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22513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084" y="252984"/>
            <a:ext cx="17704308" cy="9358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75D11EE-E67A-4BE2-ABB4-045B4FC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641731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20" dirty="0">
                <a:solidFill>
                  <a:srgbClr val="095A82"/>
                </a:solidFill>
              </a:rPr>
              <a:t>What </a:t>
            </a:r>
            <a:r>
              <a:rPr sz="5600" spc="-10" dirty="0">
                <a:solidFill>
                  <a:srgbClr val="095A82"/>
                </a:solidFill>
              </a:rPr>
              <a:t>is</a:t>
            </a:r>
            <a:r>
              <a:rPr sz="5600" spc="10" dirty="0">
                <a:solidFill>
                  <a:srgbClr val="095A82"/>
                </a:solidFill>
              </a:rPr>
              <a:t> </a:t>
            </a:r>
            <a:r>
              <a:rPr sz="5600" spc="-20" dirty="0">
                <a:solidFill>
                  <a:srgbClr val="095A82"/>
                </a:solidFill>
              </a:rPr>
              <a:t>Hyperledger?</a:t>
            </a:r>
            <a:endParaRPr sz="5600"/>
          </a:p>
        </p:txBody>
      </p:sp>
      <p:sp>
        <p:nvSpPr>
          <p:cNvPr id="6" name="object 6"/>
          <p:cNvSpPr/>
          <p:nvPr/>
        </p:nvSpPr>
        <p:spPr>
          <a:xfrm>
            <a:off x="932688" y="2045207"/>
            <a:ext cx="16462248" cy="6879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4167" y="5001767"/>
            <a:ext cx="4654550" cy="2115964"/>
          </a:xfrm>
          <a:prstGeom prst="rect">
            <a:avLst/>
          </a:prstGeom>
          <a:solidFill>
            <a:srgbClr val="0087D2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29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9850" marR="62230"/>
            <a:r>
              <a:rPr sz="2700" spc="-10" dirty="0">
                <a:solidFill>
                  <a:srgbClr val="FFFFFF"/>
                </a:solidFill>
                <a:cs typeface="Calibri"/>
              </a:rPr>
              <a:t>Hosted </a:t>
            </a:r>
            <a:r>
              <a:rPr sz="2700" spc="-20" dirty="0">
                <a:solidFill>
                  <a:srgbClr val="FFFFFF"/>
                </a:solidFill>
                <a:cs typeface="Calibri"/>
              </a:rPr>
              <a:t>by </a:t>
            </a:r>
            <a:r>
              <a:rPr sz="2700" dirty="0">
                <a:solidFill>
                  <a:srgbClr val="FFFFFF"/>
                </a:solidFill>
                <a:cs typeface="Calibri"/>
              </a:rPr>
              <a:t>the Linux</a:t>
            </a:r>
            <a:r>
              <a:rPr sz="2700" spc="-200" dirty="0">
                <a:solidFill>
                  <a:srgbClr val="FFFFF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Foundation,  </a:t>
            </a:r>
            <a:r>
              <a:rPr sz="2700" dirty="0">
                <a:solidFill>
                  <a:srgbClr val="FFFFFF"/>
                </a:solidFill>
                <a:cs typeface="Calibri"/>
              </a:rPr>
              <a:t>the </a:t>
            </a:r>
            <a:r>
              <a:rPr sz="2700" spc="-20" dirty="0">
                <a:solidFill>
                  <a:srgbClr val="FFFFFF"/>
                </a:solidFill>
                <a:cs typeface="Calibri"/>
              </a:rPr>
              <a:t>experts at 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accelerating open  technology development and  commercial</a:t>
            </a:r>
            <a:r>
              <a:rPr sz="2700" spc="-30" dirty="0">
                <a:solidFill>
                  <a:srgbClr val="FFFFFF"/>
                </a:solidFill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cs typeface="Calibri"/>
              </a:rPr>
              <a:t>adoption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84620" y="5612891"/>
            <a:ext cx="5328920" cy="2686050"/>
          </a:xfrm>
          <a:custGeom>
            <a:avLst/>
            <a:gdLst/>
            <a:ahLst/>
            <a:cxnLst/>
            <a:rect l="l" t="t" r="r" b="b"/>
            <a:pathLst>
              <a:path w="2664460" h="1343025">
                <a:moveTo>
                  <a:pt x="0" y="1342643"/>
                </a:moveTo>
                <a:lnTo>
                  <a:pt x="2663952" y="1342643"/>
                </a:lnTo>
                <a:lnTo>
                  <a:pt x="2663952" y="0"/>
                </a:lnTo>
                <a:lnTo>
                  <a:pt x="0" y="0"/>
                </a:lnTo>
                <a:lnTo>
                  <a:pt x="0" y="1342643"/>
                </a:lnTo>
                <a:close/>
              </a:path>
            </a:pathLst>
          </a:custGeom>
          <a:solidFill>
            <a:srgbClr val="3EAAEA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84620" y="5612891"/>
            <a:ext cx="5328920" cy="2686050"/>
          </a:xfrm>
          <a:custGeom>
            <a:avLst/>
            <a:gdLst/>
            <a:ahLst/>
            <a:cxnLst/>
            <a:rect l="l" t="t" r="r" b="b"/>
            <a:pathLst>
              <a:path w="2664460" h="1343025">
                <a:moveTo>
                  <a:pt x="0" y="1342643"/>
                </a:moveTo>
                <a:lnTo>
                  <a:pt x="2663952" y="1342643"/>
                </a:lnTo>
                <a:lnTo>
                  <a:pt x="2663952" y="0"/>
                </a:lnTo>
                <a:lnTo>
                  <a:pt x="0" y="0"/>
                </a:lnTo>
                <a:lnTo>
                  <a:pt x="0" y="1342643"/>
                </a:lnTo>
                <a:close/>
              </a:path>
            </a:pathLst>
          </a:custGeom>
          <a:ln w="28956">
            <a:solidFill>
              <a:srgbClr val="3EAAEA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2972" y="5527447"/>
            <a:ext cx="3999228" cy="293541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65430" indent="-240028">
              <a:spcBef>
                <a:spcPts val="210"/>
              </a:spcBef>
              <a:buFont typeface="Arial"/>
              <a:buChar char="•"/>
              <a:tabLst>
                <a:tab pos="266700" algn="l"/>
              </a:tabLst>
            </a:pPr>
            <a:r>
              <a:rPr sz="2700" spc="-10" dirty="0">
                <a:solidFill>
                  <a:srgbClr val="FFFFFF"/>
                </a:solidFill>
                <a:cs typeface="Calibri"/>
              </a:rPr>
              <a:t>Be </a:t>
            </a:r>
            <a:r>
              <a:rPr sz="2700" dirty="0">
                <a:solidFill>
                  <a:srgbClr val="FFFFFF"/>
                </a:solidFill>
                <a:cs typeface="Calibri"/>
              </a:rPr>
              <a:t>open 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to </a:t>
            </a:r>
            <a:r>
              <a:rPr sz="2700" dirty="0">
                <a:solidFill>
                  <a:srgbClr val="FFFFFF"/>
                </a:solidFill>
                <a:cs typeface="Calibri"/>
              </a:rPr>
              <a:t>all who wish</a:t>
            </a:r>
            <a:r>
              <a:rPr sz="2700" spc="-240" dirty="0">
                <a:solidFill>
                  <a:srgbClr val="FFFFF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to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65430">
              <a:spcBef>
                <a:spcPts val="10"/>
              </a:spcBef>
            </a:pPr>
            <a:r>
              <a:rPr sz="2700" spc="-10" dirty="0">
                <a:solidFill>
                  <a:srgbClr val="FFFFFF"/>
                </a:solidFill>
                <a:cs typeface="Calibri"/>
              </a:rPr>
              <a:t>participate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65430" marR="701040" indent="-240028">
              <a:buFont typeface="Arial"/>
              <a:buChar char="•"/>
              <a:tabLst>
                <a:tab pos="266700" algn="l"/>
              </a:tabLst>
            </a:pPr>
            <a:r>
              <a:rPr sz="2700" spc="-10" dirty="0">
                <a:solidFill>
                  <a:srgbClr val="FFFFFF"/>
                </a:solidFill>
                <a:cs typeface="Calibri"/>
              </a:rPr>
              <a:t>Produce Open</a:t>
            </a:r>
            <a:r>
              <a:rPr sz="2700" spc="-130" dirty="0">
                <a:solidFill>
                  <a:srgbClr val="FFFFFF"/>
                </a:solidFill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Source  </a:t>
            </a:r>
            <a:r>
              <a:rPr sz="2700" spc="-30" dirty="0">
                <a:solidFill>
                  <a:srgbClr val="FFFFFF"/>
                </a:solidFill>
                <a:cs typeface="Calibri"/>
              </a:rPr>
              <a:t>Technology</a:t>
            </a:r>
            <a:endParaRPr sz="2700">
              <a:solidFill>
                <a:prstClr val="black"/>
              </a:solidFill>
              <a:cs typeface="Calibri"/>
            </a:endParaRPr>
          </a:p>
          <a:p>
            <a:pPr marL="265430" marR="10160" indent="-240028">
              <a:buFont typeface="Arial"/>
              <a:buChar char="•"/>
              <a:tabLst>
                <a:tab pos="266700" algn="l"/>
              </a:tabLst>
            </a:pPr>
            <a:r>
              <a:rPr sz="2700" spc="-10" dirty="0">
                <a:solidFill>
                  <a:srgbClr val="FFFFFF"/>
                </a:solidFill>
                <a:cs typeface="Calibri"/>
              </a:rPr>
              <a:t>Remain immune to </a:t>
            </a:r>
            <a:r>
              <a:rPr sz="2700" dirty="0">
                <a:solidFill>
                  <a:srgbClr val="FFFFFF"/>
                </a:solidFill>
                <a:cs typeface="Calibri"/>
              </a:rPr>
              <a:t>the  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commercial </a:t>
            </a:r>
            <a:r>
              <a:rPr sz="2700" spc="-20" dirty="0">
                <a:solidFill>
                  <a:srgbClr val="FFFFFF"/>
                </a:solidFill>
                <a:cs typeface="Calibri"/>
              </a:rPr>
              <a:t>interest </a:t>
            </a:r>
            <a:r>
              <a:rPr sz="2700" dirty="0">
                <a:solidFill>
                  <a:srgbClr val="FFFFFF"/>
                </a:solidFill>
                <a:cs typeface="Calibri"/>
              </a:rPr>
              <a:t>of</a:t>
            </a:r>
            <a:r>
              <a:rPr sz="2700" spc="-150" dirty="0">
                <a:solidFill>
                  <a:srgbClr val="FFFFFF"/>
                </a:solidFill>
                <a:cs typeface="Calibri"/>
              </a:rPr>
              <a:t> </a:t>
            </a:r>
            <a:r>
              <a:rPr sz="2700" spc="-20" dirty="0">
                <a:solidFill>
                  <a:srgbClr val="FFFFFF"/>
                </a:solidFill>
                <a:cs typeface="Calibri"/>
              </a:rPr>
              <a:t>any  </a:t>
            </a:r>
            <a:r>
              <a:rPr sz="2700" spc="-10" dirty="0">
                <a:solidFill>
                  <a:srgbClr val="FFFFFF"/>
                </a:solidFill>
                <a:cs typeface="Calibri"/>
              </a:rPr>
              <a:t>single company</a:t>
            </a:r>
            <a:endParaRPr sz="27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06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822" y="3852670"/>
            <a:ext cx="3849624" cy="3663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0128" y="3828289"/>
            <a:ext cx="3563620" cy="3557270"/>
          </a:xfrm>
          <a:custGeom>
            <a:avLst/>
            <a:gdLst/>
            <a:ahLst/>
            <a:cxnLst/>
            <a:rect l="l" t="t" r="r" b="b"/>
            <a:pathLst>
              <a:path w="1781810" h="1778635">
                <a:moveTo>
                  <a:pt x="890777" y="0"/>
                </a:moveTo>
                <a:lnTo>
                  <a:pt x="841900" y="1315"/>
                </a:lnTo>
                <a:lnTo>
                  <a:pt x="793711" y="5218"/>
                </a:lnTo>
                <a:lnTo>
                  <a:pt x="746280" y="11639"/>
                </a:lnTo>
                <a:lnTo>
                  <a:pt x="699674" y="20511"/>
                </a:lnTo>
                <a:lnTo>
                  <a:pt x="653961" y="31765"/>
                </a:lnTo>
                <a:lnTo>
                  <a:pt x="609209" y="45335"/>
                </a:lnTo>
                <a:lnTo>
                  <a:pt x="565486" y="61153"/>
                </a:lnTo>
                <a:lnTo>
                  <a:pt x="522860" y="79150"/>
                </a:lnTo>
                <a:lnTo>
                  <a:pt x="481398" y="99259"/>
                </a:lnTo>
                <a:lnTo>
                  <a:pt x="441169" y="121412"/>
                </a:lnTo>
                <a:lnTo>
                  <a:pt x="402241" y="145540"/>
                </a:lnTo>
                <a:lnTo>
                  <a:pt x="364681" y="171578"/>
                </a:lnTo>
                <a:lnTo>
                  <a:pt x="328557" y="199455"/>
                </a:lnTo>
                <a:lnTo>
                  <a:pt x="293937" y="229105"/>
                </a:lnTo>
                <a:lnTo>
                  <a:pt x="260889" y="260461"/>
                </a:lnTo>
                <a:lnTo>
                  <a:pt x="229482" y="293453"/>
                </a:lnTo>
                <a:lnTo>
                  <a:pt x="199782" y="328014"/>
                </a:lnTo>
                <a:lnTo>
                  <a:pt x="171858" y="364077"/>
                </a:lnTo>
                <a:lnTo>
                  <a:pt x="145778" y="401573"/>
                </a:lnTo>
                <a:lnTo>
                  <a:pt x="121609" y="440436"/>
                </a:lnTo>
                <a:lnTo>
                  <a:pt x="99420" y="480596"/>
                </a:lnTo>
                <a:lnTo>
                  <a:pt x="79278" y="521986"/>
                </a:lnTo>
                <a:lnTo>
                  <a:pt x="61252" y="564538"/>
                </a:lnTo>
                <a:lnTo>
                  <a:pt x="45409" y="608185"/>
                </a:lnTo>
                <a:lnTo>
                  <a:pt x="31817" y="652859"/>
                </a:lnTo>
                <a:lnTo>
                  <a:pt x="20543" y="698491"/>
                </a:lnTo>
                <a:lnTo>
                  <a:pt x="11657" y="745015"/>
                </a:lnTo>
                <a:lnTo>
                  <a:pt x="5226" y="792362"/>
                </a:lnTo>
                <a:lnTo>
                  <a:pt x="1317" y="840464"/>
                </a:lnTo>
                <a:lnTo>
                  <a:pt x="0" y="889254"/>
                </a:lnTo>
                <a:lnTo>
                  <a:pt x="1317" y="938043"/>
                </a:lnTo>
                <a:lnTo>
                  <a:pt x="5226" y="986145"/>
                </a:lnTo>
                <a:lnTo>
                  <a:pt x="11657" y="1033492"/>
                </a:lnTo>
                <a:lnTo>
                  <a:pt x="20543" y="1080016"/>
                </a:lnTo>
                <a:lnTo>
                  <a:pt x="31817" y="1125648"/>
                </a:lnTo>
                <a:lnTo>
                  <a:pt x="45409" y="1170322"/>
                </a:lnTo>
                <a:lnTo>
                  <a:pt x="61252" y="1213969"/>
                </a:lnTo>
                <a:lnTo>
                  <a:pt x="79278" y="1256521"/>
                </a:lnTo>
                <a:lnTo>
                  <a:pt x="99420" y="1297911"/>
                </a:lnTo>
                <a:lnTo>
                  <a:pt x="121609" y="1338072"/>
                </a:lnTo>
                <a:lnTo>
                  <a:pt x="145778" y="1376934"/>
                </a:lnTo>
                <a:lnTo>
                  <a:pt x="171858" y="1414430"/>
                </a:lnTo>
                <a:lnTo>
                  <a:pt x="199782" y="1450493"/>
                </a:lnTo>
                <a:lnTo>
                  <a:pt x="229482" y="1485054"/>
                </a:lnTo>
                <a:lnTo>
                  <a:pt x="260889" y="1518046"/>
                </a:lnTo>
                <a:lnTo>
                  <a:pt x="293937" y="1549402"/>
                </a:lnTo>
                <a:lnTo>
                  <a:pt x="328557" y="1579052"/>
                </a:lnTo>
                <a:lnTo>
                  <a:pt x="364681" y="1606929"/>
                </a:lnTo>
                <a:lnTo>
                  <a:pt x="402241" y="1632967"/>
                </a:lnTo>
                <a:lnTo>
                  <a:pt x="441169" y="1657096"/>
                </a:lnTo>
                <a:lnTo>
                  <a:pt x="481398" y="1679248"/>
                </a:lnTo>
                <a:lnTo>
                  <a:pt x="522860" y="1699357"/>
                </a:lnTo>
                <a:lnTo>
                  <a:pt x="565486" y="1717354"/>
                </a:lnTo>
                <a:lnTo>
                  <a:pt x="609209" y="1733172"/>
                </a:lnTo>
                <a:lnTo>
                  <a:pt x="653961" y="1746742"/>
                </a:lnTo>
                <a:lnTo>
                  <a:pt x="699674" y="1757996"/>
                </a:lnTo>
                <a:lnTo>
                  <a:pt x="746280" y="1766868"/>
                </a:lnTo>
                <a:lnTo>
                  <a:pt x="793711" y="1773289"/>
                </a:lnTo>
                <a:lnTo>
                  <a:pt x="841900" y="1777192"/>
                </a:lnTo>
                <a:lnTo>
                  <a:pt x="890777" y="1778508"/>
                </a:lnTo>
                <a:lnTo>
                  <a:pt x="939655" y="1777192"/>
                </a:lnTo>
                <a:lnTo>
                  <a:pt x="987844" y="1773289"/>
                </a:lnTo>
                <a:lnTo>
                  <a:pt x="1035275" y="1766868"/>
                </a:lnTo>
                <a:lnTo>
                  <a:pt x="1081881" y="1757996"/>
                </a:lnTo>
                <a:lnTo>
                  <a:pt x="1127594" y="1746742"/>
                </a:lnTo>
                <a:lnTo>
                  <a:pt x="1172346" y="1733172"/>
                </a:lnTo>
                <a:lnTo>
                  <a:pt x="1216069" y="1717354"/>
                </a:lnTo>
                <a:lnTo>
                  <a:pt x="1258695" y="1699357"/>
                </a:lnTo>
                <a:lnTo>
                  <a:pt x="1300157" y="1679248"/>
                </a:lnTo>
                <a:lnTo>
                  <a:pt x="1340386" y="1657096"/>
                </a:lnTo>
                <a:lnTo>
                  <a:pt x="1379314" y="1632967"/>
                </a:lnTo>
                <a:lnTo>
                  <a:pt x="1416874" y="1606929"/>
                </a:lnTo>
                <a:lnTo>
                  <a:pt x="1452998" y="1579052"/>
                </a:lnTo>
                <a:lnTo>
                  <a:pt x="1487618" y="1549402"/>
                </a:lnTo>
                <a:lnTo>
                  <a:pt x="1520666" y="1518046"/>
                </a:lnTo>
                <a:lnTo>
                  <a:pt x="1552073" y="1485054"/>
                </a:lnTo>
                <a:lnTo>
                  <a:pt x="1581773" y="1450493"/>
                </a:lnTo>
                <a:lnTo>
                  <a:pt x="1609697" y="1414430"/>
                </a:lnTo>
                <a:lnTo>
                  <a:pt x="1635777" y="1376934"/>
                </a:lnTo>
                <a:lnTo>
                  <a:pt x="1659946" y="1338072"/>
                </a:lnTo>
                <a:lnTo>
                  <a:pt x="1682135" y="1297911"/>
                </a:lnTo>
                <a:lnTo>
                  <a:pt x="1702277" y="1256521"/>
                </a:lnTo>
                <a:lnTo>
                  <a:pt x="1720303" y="1213969"/>
                </a:lnTo>
                <a:lnTo>
                  <a:pt x="1736146" y="1170322"/>
                </a:lnTo>
                <a:lnTo>
                  <a:pt x="1749738" y="1125648"/>
                </a:lnTo>
                <a:lnTo>
                  <a:pt x="1761012" y="1080016"/>
                </a:lnTo>
                <a:lnTo>
                  <a:pt x="1769898" y="1033492"/>
                </a:lnTo>
                <a:lnTo>
                  <a:pt x="1776329" y="986145"/>
                </a:lnTo>
                <a:lnTo>
                  <a:pt x="1780238" y="938043"/>
                </a:lnTo>
                <a:lnTo>
                  <a:pt x="1781556" y="889254"/>
                </a:lnTo>
                <a:lnTo>
                  <a:pt x="1780238" y="840464"/>
                </a:lnTo>
                <a:lnTo>
                  <a:pt x="1776329" y="792362"/>
                </a:lnTo>
                <a:lnTo>
                  <a:pt x="1769898" y="745015"/>
                </a:lnTo>
                <a:lnTo>
                  <a:pt x="1761012" y="698491"/>
                </a:lnTo>
                <a:lnTo>
                  <a:pt x="1749738" y="652859"/>
                </a:lnTo>
                <a:lnTo>
                  <a:pt x="1736146" y="608185"/>
                </a:lnTo>
                <a:lnTo>
                  <a:pt x="1720303" y="564538"/>
                </a:lnTo>
                <a:lnTo>
                  <a:pt x="1702277" y="521986"/>
                </a:lnTo>
                <a:lnTo>
                  <a:pt x="1682135" y="480596"/>
                </a:lnTo>
                <a:lnTo>
                  <a:pt x="1659946" y="440436"/>
                </a:lnTo>
                <a:lnTo>
                  <a:pt x="1635777" y="401573"/>
                </a:lnTo>
                <a:lnTo>
                  <a:pt x="1609697" y="364077"/>
                </a:lnTo>
                <a:lnTo>
                  <a:pt x="1581773" y="328014"/>
                </a:lnTo>
                <a:lnTo>
                  <a:pt x="1552073" y="293453"/>
                </a:lnTo>
                <a:lnTo>
                  <a:pt x="1520666" y="260461"/>
                </a:lnTo>
                <a:lnTo>
                  <a:pt x="1487618" y="229105"/>
                </a:lnTo>
                <a:lnTo>
                  <a:pt x="1452998" y="199455"/>
                </a:lnTo>
                <a:lnTo>
                  <a:pt x="1416874" y="171578"/>
                </a:lnTo>
                <a:lnTo>
                  <a:pt x="1379314" y="145540"/>
                </a:lnTo>
                <a:lnTo>
                  <a:pt x="1340386" y="121412"/>
                </a:lnTo>
                <a:lnTo>
                  <a:pt x="1300157" y="99259"/>
                </a:lnTo>
                <a:lnTo>
                  <a:pt x="1258695" y="79150"/>
                </a:lnTo>
                <a:lnTo>
                  <a:pt x="1216069" y="61153"/>
                </a:lnTo>
                <a:lnTo>
                  <a:pt x="1172346" y="45335"/>
                </a:lnTo>
                <a:lnTo>
                  <a:pt x="1127594" y="31765"/>
                </a:lnTo>
                <a:lnTo>
                  <a:pt x="1081881" y="20511"/>
                </a:lnTo>
                <a:lnTo>
                  <a:pt x="1035275" y="11639"/>
                </a:lnTo>
                <a:lnTo>
                  <a:pt x="987844" y="5218"/>
                </a:lnTo>
                <a:lnTo>
                  <a:pt x="939655" y="1315"/>
                </a:lnTo>
                <a:lnTo>
                  <a:pt x="890777" y="0"/>
                </a:lnTo>
                <a:close/>
              </a:path>
            </a:pathLst>
          </a:custGeom>
          <a:solidFill>
            <a:srgbClr val="FFFFFF">
              <a:alpha val="21960"/>
            </a:srgbClr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5" y="648106"/>
            <a:ext cx="1233043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spc="-10" dirty="0">
                <a:solidFill>
                  <a:srgbClr val="095A82"/>
                </a:solidFill>
              </a:rPr>
              <a:t>Unique Advantages of </a:t>
            </a:r>
            <a:r>
              <a:rPr sz="5600" spc="-20" dirty="0">
                <a:solidFill>
                  <a:srgbClr val="095A82"/>
                </a:solidFill>
              </a:rPr>
              <a:t>Hyperledger</a:t>
            </a:r>
            <a:r>
              <a:rPr sz="5600" spc="200" dirty="0">
                <a:solidFill>
                  <a:srgbClr val="095A82"/>
                </a:solidFill>
              </a:rPr>
              <a:t> </a:t>
            </a:r>
            <a:r>
              <a:rPr sz="5600" spc="-10" dirty="0">
                <a:solidFill>
                  <a:srgbClr val="095A82"/>
                </a:solidFill>
              </a:rPr>
              <a:t>Fabric</a:t>
            </a:r>
            <a:endParaRPr sz="5600"/>
          </a:p>
        </p:txBody>
      </p:sp>
      <p:sp>
        <p:nvSpPr>
          <p:cNvPr id="8" name="object 8"/>
          <p:cNvSpPr/>
          <p:nvPr/>
        </p:nvSpPr>
        <p:spPr>
          <a:xfrm>
            <a:off x="6629494" y="4249256"/>
            <a:ext cx="391160" cy="2794000"/>
          </a:xfrm>
          <a:custGeom>
            <a:avLst/>
            <a:gdLst/>
            <a:ahLst/>
            <a:cxnLst/>
            <a:rect l="l" t="t" r="r" b="b"/>
            <a:pathLst>
              <a:path w="195579" h="1397000">
                <a:moveTo>
                  <a:pt x="106771" y="0"/>
                </a:moveTo>
                <a:lnTo>
                  <a:pt x="36389" y="20141"/>
                </a:lnTo>
                <a:lnTo>
                  <a:pt x="9223" y="47452"/>
                </a:lnTo>
                <a:lnTo>
                  <a:pt x="0" y="110317"/>
                </a:lnTo>
                <a:lnTo>
                  <a:pt x="9205" y="138892"/>
                </a:lnTo>
                <a:lnTo>
                  <a:pt x="27638" y="164038"/>
                </a:lnTo>
                <a:lnTo>
                  <a:pt x="36432" y="179171"/>
                </a:lnTo>
                <a:lnTo>
                  <a:pt x="51509" y="237105"/>
                </a:lnTo>
                <a:lnTo>
                  <a:pt x="57790" y="277998"/>
                </a:lnTo>
                <a:lnTo>
                  <a:pt x="63235" y="325569"/>
                </a:lnTo>
                <a:lnTo>
                  <a:pt x="67841" y="378865"/>
                </a:lnTo>
                <a:lnTo>
                  <a:pt x="71610" y="436931"/>
                </a:lnTo>
                <a:lnTo>
                  <a:pt x="74542" y="498814"/>
                </a:lnTo>
                <a:lnTo>
                  <a:pt x="76636" y="563559"/>
                </a:lnTo>
                <a:lnTo>
                  <a:pt x="77892" y="630212"/>
                </a:lnTo>
                <a:lnTo>
                  <a:pt x="78311" y="697819"/>
                </a:lnTo>
                <a:lnTo>
                  <a:pt x="77892" y="765426"/>
                </a:lnTo>
                <a:lnTo>
                  <a:pt x="76636" y="832079"/>
                </a:lnTo>
                <a:lnTo>
                  <a:pt x="74542" y="896824"/>
                </a:lnTo>
                <a:lnTo>
                  <a:pt x="71610" y="958706"/>
                </a:lnTo>
                <a:lnTo>
                  <a:pt x="67841" y="1016773"/>
                </a:lnTo>
                <a:lnTo>
                  <a:pt x="63235" y="1070068"/>
                </a:lnTo>
                <a:lnTo>
                  <a:pt x="57790" y="1117640"/>
                </a:lnTo>
                <a:lnTo>
                  <a:pt x="51509" y="1158533"/>
                </a:lnTo>
                <a:lnTo>
                  <a:pt x="36432" y="1216467"/>
                </a:lnTo>
                <a:lnTo>
                  <a:pt x="9205" y="1257603"/>
                </a:lnTo>
                <a:lnTo>
                  <a:pt x="42" y="1287468"/>
                </a:lnTo>
                <a:lnTo>
                  <a:pt x="9223" y="1348186"/>
                </a:lnTo>
                <a:lnTo>
                  <a:pt x="37246" y="1378069"/>
                </a:lnTo>
                <a:lnTo>
                  <a:pt x="72151" y="1394176"/>
                </a:lnTo>
                <a:lnTo>
                  <a:pt x="109343" y="1396495"/>
                </a:lnTo>
                <a:lnTo>
                  <a:pt x="144224" y="1385016"/>
                </a:lnTo>
                <a:lnTo>
                  <a:pt x="175035" y="1357850"/>
                </a:lnTo>
                <a:lnTo>
                  <a:pt x="192595" y="1324373"/>
                </a:lnTo>
                <a:lnTo>
                  <a:pt x="195177" y="1287468"/>
                </a:lnTo>
                <a:lnTo>
                  <a:pt x="181054" y="1250015"/>
                </a:lnTo>
                <a:lnTo>
                  <a:pt x="174958" y="1243919"/>
                </a:lnTo>
                <a:lnTo>
                  <a:pt x="174958" y="1237696"/>
                </a:lnTo>
                <a:lnTo>
                  <a:pt x="150594" y="1191793"/>
                </a:lnTo>
                <a:lnTo>
                  <a:pt x="135951" y="1117640"/>
                </a:lnTo>
                <a:lnTo>
                  <a:pt x="129980" y="1070068"/>
                </a:lnTo>
                <a:lnTo>
                  <a:pt x="124905" y="1016773"/>
                </a:lnTo>
                <a:lnTo>
                  <a:pt x="120722" y="958706"/>
                </a:lnTo>
                <a:lnTo>
                  <a:pt x="117427" y="896824"/>
                </a:lnTo>
                <a:lnTo>
                  <a:pt x="115017" y="832079"/>
                </a:lnTo>
                <a:lnTo>
                  <a:pt x="113489" y="765426"/>
                </a:lnTo>
                <a:lnTo>
                  <a:pt x="112839" y="697819"/>
                </a:lnTo>
                <a:lnTo>
                  <a:pt x="113064" y="630212"/>
                </a:lnTo>
                <a:lnTo>
                  <a:pt x="114159" y="563559"/>
                </a:lnTo>
                <a:lnTo>
                  <a:pt x="116122" y="498814"/>
                </a:lnTo>
                <a:lnTo>
                  <a:pt x="118950" y="436931"/>
                </a:lnTo>
                <a:lnTo>
                  <a:pt x="122637" y="378865"/>
                </a:lnTo>
                <a:lnTo>
                  <a:pt x="127182" y="325569"/>
                </a:lnTo>
                <a:lnTo>
                  <a:pt x="132580" y="277998"/>
                </a:lnTo>
                <a:lnTo>
                  <a:pt x="138829" y="237105"/>
                </a:lnTo>
                <a:lnTo>
                  <a:pt x="153862" y="179171"/>
                </a:lnTo>
                <a:lnTo>
                  <a:pt x="167284" y="159446"/>
                </a:lnTo>
                <a:lnTo>
                  <a:pt x="181054" y="145623"/>
                </a:lnTo>
                <a:lnTo>
                  <a:pt x="192605" y="110742"/>
                </a:lnTo>
                <a:lnTo>
                  <a:pt x="190309" y="73550"/>
                </a:lnTo>
                <a:lnTo>
                  <a:pt x="174178" y="38645"/>
                </a:lnTo>
                <a:lnTo>
                  <a:pt x="144224" y="10622"/>
                </a:lnTo>
                <a:lnTo>
                  <a:pt x="106771" y="0"/>
                </a:lnTo>
                <a:close/>
              </a:path>
            </a:pathLst>
          </a:custGeom>
          <a:solidFill>
            <a:srgbClr val="F61F1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26693" y="6652374"/>
            <a:ext cx="2472690" cy="1590040"/>
          </a:xfrm>
          <a:custGeom>
            <a:avLst/>
            <a:gdLst/>
            <a:ahLst/>
            <a:cxnLst/>
            <a:rect l="l" t="t" r="r" b="b"/>
            <a:pathLst>
              <a:path w="1236345" h="795020">
                <a:moveTo>
                  <a:pt x="322541" y="188493"/>
                </a:moveTo>
                <a:lnTo>
                  <a:pt x="138421" y="188493"/>
                </a:lnTo>
                <a:lnTo>
                  <a:pt x="163814" y="193586"/>
                </a:lnTo>
                <a:lnTo>
                  <a:pt x="196215" y="203720"/>
                </a:lnTo>
                <a:lnTo>
                  <a:pt x="234798" y="218420"/>
                </a:lnTo>
                <a:lnTo>
                  <a:pt x="278739" y="237210"/>
                </a:lnTo>
                <a:lnTo>
                  <a:pt x="327211" y="259615"/>
                </a:lnTo>
                <a:lnTo>
                  <a:pt x="379391" y="285157"/>
                </a:lnTo>
                <a:lnTo>
                  <a:pt x="434453" y="313362"/>
                </a:lnTo>
                <a:lnTo>
                  <a:pt x="491573" y="343753"/>
                </a:lnTo>
                <a:lnTo>
                  <a:pt x="549924" y="375855"/>
                </a:lnTo>
                <a:lnTo>
                  <a:pt x="608683" y="409192"/>
                </a:lnTo>
                <a:lnTo>
                  <a:pt x="667023" y="443287"/>
                </a:lnTo>
                <a:lnTo>
                  <a:pt x="724121" y="477665"/>
                </a:lnTo>
                <a:lnTo>
                  <a:pt x="779150" y="511850"/>
                </a:lnTo>
                <a:lnTo>
                  <a:pt x="831286" y="545366"/>
                </a:lnTo>
                <a:lnTo>
                  <a:pt x="879704" y="577738"/>
                </a:lnTo>
                <a:lnTo>
                  <a:pt x="923579" y="608488"/>
                </a:lnTo>
                <a:lnTo>
                  <a:pt x="962086" y="637143"/>
                </a:lnTo>
                <a:lnTo>
                  <a:pt x="994399" y="663224"/>
                </a:lnTo>
                <a:lnTo>
                  <a:pt x="1037145" y="705767"/>
                </a:lnTo>
                <a:lnTo>
                  <a:pt x="1056828" y="750822"/>
                </a:lnTo>
                <a:lnTo>
                  <a:pt x="1078075" y="774056"/>
                </a:lnTo>
                <a:lnTo>
                  <a:pt x="1106203" y="789258"/>
                </a:lnTo>
                <a:lnTo>
                  <a:pt x="1137749" y="794708"/>
                </a:lnTo>
                <a:lnTo>
                  <a:pt x="1176321" y="786293"/>
                </a:lnTo>
                <a:lnTo>
                  <a:pt x="1207440" y="764110"/>
                </a:lnTo>
                <a:lnTo>
                  <a:pt x="1228224" y="732750"/>
                </a:lnTo>
                <a:lnTo>
                  <a:pt x="1235793" y="696804"/>
                </a:lnTo>
                <a:lnTo>
                  <a:pt x="1228224" y="658275"/>
                </a:lnTo>
                <a:lnTo>
                  <a:pt x="1207440" y="627201"/>
                </a:lnTo>
                <a:lnTo>
                  <a:pt x="1176321" y="606453"/>
                </a:lnTo>
                <a:lnTo>
                  <a:pt x="1139897" y="599320"/>
                </a:lnTo>
                <a:lnTo>
                  <a:pt x="1095694" y="599320"/>
                </a:lnTo>
                <a:lnTo>
                  <a:pt x="1070320" y="594227"/>
                </a:lnTo>
                <a:lnTo>
                  <a:pt x="999394" y="569417"/>
                </a:lnTo>
                <a:lnTo>
                  <a:pt x="955499" y="550659"/>
                </a:lnTo>
                <a:lnTo>
                  <a:pt x="907088" y="528305"/>
                </a:lnTo>
                <a:lnTo>
                  <a:pt x="854990" y="502834"/>
                </a:lnTo>
                <a:lnTo>
                  <a:pt x="800032" y="474726"/>
                </a:lnTo>
                <a:lnTo>
                  <a:pt x="743043" y="444459"/>
                </a:lnTo>
                <a:lnTo>
                  <a:pt x="684852" y="412514"/>
                </a:lnTo>
                <a:lnTo>
                  <a:pt x="626288" y="379369"/>
                </a:lnTo>
                <a:lnTo>
                  <a:pt x="568179" y="345504"/>
                </a:lnTo>
                <a:lnTo>
                  <a:pt x="511353" y="311398"/>
                </a:lnTo>
                <a:lnTo>
                  <a:pt x="456640" y="277532"/>
                </a:lnTo>
                <a:lnTo>
                  <a:pt x="404867" y="244383"/>
                </a:lnTo>
                <a:lnTo>
                  <a:pt x="356863" y="212431"/>
                </a:lnTo>
                <a:lnTo>
                  <a:pt x="322541" y="188493"/>
                </a:lnTo>
                <a:close/>
              </a:path>
              <a:path w="1236345" h="795020">
                <a:moveTo>
                  <a:pt x="1137749" y="598899"/>
                </a:moveTo>
                <a:lnTo>
                  <a:pt x="1113238" y="598899"/>
                </a:lnTo>
                <a:lnTo>
                  <a:pt x="1095694" y="599320"/>
                </a:lnTo>
                <a:lnTo>
                  <a:pt x="1139897" y="599320"/>
                </a:lnTo>
                <a:lnTo>
                  <a:pt x="1137749" y="598899"/>
                </a:lnTo>
                <a:close/>
              </a:path>
              <a:path w="1236345" h="795020">
                <a:moveTo>
                  <a:pt x="85635" y="0"/>
                </a:moveTo>
                <a:lnTo>
                  <a:pt x="47327" y="11499"/>
                </a:lnTo>
                <a:lnTo>
                  <a:pt x="20089" y="38552"/>
                </a:lnTo>
                <a:lnTo>
                  <a:pt x="3734" y="71903"/>
                </a:lnTo>
                <a:lnTo>
                  <a:pt x="0" y="108708"/>
                </a:lnTo>
                <a:lnTo>
                  <a:pt x="10624" y="146119"/>
                </a:lnTo>
                <a:lnTo>
                  <a:pt x="33027" y="170005"/>
                </a:lnTo>
                <a:lnTo>
                  <a:pt x="61170" y="185854"/>
                </a:lnTo>
                <a:lnTo>
                  <a:pt x="91598" y="192535"/>
                </a:lnTo>
                <a:lnTo>
                  <a:pt x="120860" y="188918"/>
                </a:lnTo>
                <a:lnTo>
                  <a:pt x="138421" y="188493"/>
                </a:lnTo>
                <a:lnTo>
                  <a:pt x="322541" y="188493"/>
                </a:lnTo>
                <a:lnTo>
                  <a:pt x="313457" y="182157"/>
                </a:lnTo>
                <a:lnTo>
                  <a:pt x="275477" y="154038"/>
                </a:lnTo>
                <a:lnTo>
                  <a:pt x="243752" y="128555"/>
                </a:lnTo>
                <a:lnTo>
                  <a:pt x="219111" y="106187"/>
                </a:lnTo>
                <a:lnTo>
                  <a:pt x="202382" y="87413"/>
                </a:lnTo>
                <a:lnTo>
                  <a:pt x="194393" y="72713"/>
                </a:lnTo>
                <a:lnTo>
                  <a:pt x="190773" y="67115"/>
                </a:lnTo>
                <a:lnTo>
                  <a:pt x="185820" y="53728"/>
                </a:lnTo>
                <a:lnTo>
                  <a:pt x="182201" y="48202"/>
                </a:lnTo>
                <a:lnTo>
                  <a:pt x="157680" y="18339"/>
                </a:lnTo>
                <a:lnTo>
                  <a:pt x="123955" y="2276"/>
                </a:lnTo>
                <a:lnTo>
                  <a:pt x="85635" y="0"/>
                </a:lnTo>
                <a:close/>
              </a:path>
            </a:pathLst>
          </a:custGeom>
          <a:solidFill>
            <a:srgbClr val="492D2C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08135" y="6644222"/>
            <a:ext cx="2470150" cy="1597660"/>
          </a:xfrm>
          <a:custGeom>
            <a:avLst/>
            <a:gdLst/>
            <a:ahLst/>
            <a:cxnLst/>
            <a:rect l="l" t="t" r="r" b="b"/>
            <a:pathLst>
              <a:path w="1235075" h="798829">
                <a:moveTo>
                  <a:pt x="122682" y="602607"/>
                </a:moveTo>
                <a:lnTo>
                  <a:pt x="98171" y="602607"/>
                </a:lnTo>
                <a:lnTo>
                  <a:pt x="59525" y="610174"/>
                </a:lnTo>
                <a:lnTo>
                  <a:pt x="28368" y="630961"/>
                </a:lnTo>
                <a:lnTo>
                  <a:pt x="7570" y="662095"/>
                </a:lnTo>
                <a:lnTo>
                  <a:pt x="0" y="700702"/>
                </a:lnTo>
                <a:lnTo>
                  <a:pt x="7570" y="736714"/>
                </a:lnTo>
                <a:lnTo>
                  <a:pt x="28368" y="768131"/>
                </a:lnTo>
                <a:lnTo>
                  <a:pt x="59525" y="790354"/>
                </a:lnTo>
                <a:lnTo>
                  <a:pt x="98171" y="798784"/>
                </a:lnTo>
                <a:lnTo>
                  <a:pt x="129790" y="793323"/>
                </a:lnTo>
                <a:lnTo>
                  <a:pt x="157956" y="778091"/>
                </a:lnTo>
                <a:lnTo>
                  <a:pt x="179216" y="754812"/>
                </a:lnTo>
                <a:lnTo>
                  <a:pt x="190119" y="725213"/>
                </a:lnTo>
                <a:lnTo>
                  <a:pt x="198150" y="709675"/>
                </a:lnTo>
                <a:lnTo>
                  <a:pt x="239824" y="667056"/>
                </a:lnTo>
                <a:lnTo>
                  <a:pt x="271787" y="640926"/>
                </a:lnTo>
                <a:lnTo>
                  <a:pt x="310048" y="612220"/>
                </a:lnTo>
                <a:lnTo>
                  <a:pt x="323092" y="603029"/>
                </a:lnTo>
                <a:lnTo>
                  <a:pt x="139491" y="603029"/>
                </a:lnTo>
                <a:lnTo>
                  <a:pt x="122682" y="602607"/>
                </a:lnTo>
                <a:close/>
              </a:path>
              <a:path w="1235075" h="798829">
                <a:moveTo>
                  <a:pt x="1148982" y="0"/>
                </a:moveTo>
                <a:lnTo>
                  <a:pt x="1112472" y="2605"/>
                </a:lnTo>
                <a:lnTo>
                  <a:pt x="1079414" y="20141"/>
                </a:lnTo>
                <a:lnTo>
                  <a:pt x="1054989" y="50881"/>
                </a:lnTo>
                <a:lnTo>
                  <a:pt x="1048766" y="56977"/>
                </a:lnTo>
                <a:lnTo>
                  <a:pt x="1042670" y="63200"/>
                </a:lnTo>
                <a:lnTo>
                  <a:pt x="1042670" y="69296"/>
                </a:lnTo>
                <a:lnTo>
                  <a:pt x="1034638" y="84828"/>
                </a:lnTo>
                <a:lnTo>
                  <a:pt x="992964" y="127440"/>
                </a:lnTo>
                <a:lnTo>
                  <a:pt x="961001" y="153565"/>
                </a:lnTo>
                <a:lnTo>
                  <a:pt x="922740" y="182268"/>
                </a:lnTo>
                <a:lnTo>
                  <a:pt x="879022" y="213071"/>
                </a:lnTo>
                <a:lnTo>
                  <a:pt x="830686" y="245499"/>
                </a:lnTo>
                <a:lnTo>
                  <a:pt x="778572" y="279074"/>
                </a:lnTo>
                <a:lnTo>
                  <a:pt x="723521" y="313319"/>
                </a:lnTo>
                <a:lnTo>
                  <a:pt x="666372" y="347758"/>
                </a:lnTo>
                <a:lnTo>
                  <a:pt x="607964" y="381914"/>
                </a:lnTo>
                <a:lnTo>
                  <a:pt x="549139" y="415311"/>
                </a:lnTo>
                <a:lnTo>
                  <a:pt x="490736" y="447471"/>
                </a:lnTo>
                <a:lnTo>
                  <a:pt x="433594" y="477917"/>
                </a:lnTo>
                <a:lnTo>
                  <a:pt x="378555" y="506174"/>
                </a:lnTo>
                <a:lnTo>
                  <a:pt x="326457" y="531764"/>
                </a:lnTo>
                <a:lnTo>
                  <a:pt x="278140" y="554211"/>
                </a:lnTo>
                <a:lnTo>
                  <a:pt x="234446" y="573038"/>
                </a:lnTo>
                <a:lnTo>
                  <a:pt x="196213" y="587767"/>
                </a:lnTo>
                <a:lnTo>
                  <a:pt x="139491" y="603029"/>
                </a:lnTo>
                <a:lnTo>
                  <a:pt x="323092" y="603029"/>
                </a:lnTo>
                <a:lnTo>
                  <a:pt x="402102" y="548983"/>
                </a:lnTo>
                <a:lnTo>
                  <a:pt x="454216" y="515406"/>
                </a:lnTo>
                <a:lnTo>
                  <a:pt x="509267" y="481158"/>
                </a:lnTo>
                <a:lnTo>
                  <a:pt x="566416" y="446717"/>
                </a:lnTo>
                <a:lnTo>
                  <a:pt x="624824" y="412559"/>
                </a:lnTo>
                <a:lnTo>
                  <a:pt x="683649" y="379161"/>
                </a:lnTo>
                <a:lnTo>
                  <a:pt x="742052" y="347000"/>
                </a:lnTo>
                <a:lnTo>
                  <a:pt x="799194" y="316552"/>
                </a:lnTo>
                <a:lnTo>
                  <a:pt x="854233" y="288293"/>
                </a:lnTo>
                <a:lnTo>
                  <a:pt x="906331" y="262702"/>
                </a:lnTo>
                <a:lnTo>
                  <a:pt x="954648" y="240254"/>
                </a:lnTo>
                <a:lnTo>
                  <a:pt x="998342" y="221426"/>
                </a:lnTo>
                <a:lnTo>
                  <a:pt x="1036575" y="206695"/>
                </a:lnTo>
                <a:lnTo>
                  <a:pt x="1093297" y="191431"/>
                </a:lnTo>
                <a:lnTo>
                  <a:pt x="1162205" y="191431"/>
                </a:lnTo>
                <a:lnTo>
                  <a:pt x="1174543" y="188819"/>
                </a:lnTo>
                <a:lnTo>
                  <a:pt x="1201600" y="172902"/>
                </a:lnTo>
                <a:lnTo>
                  <a:pt x="1220597" y="148925"/>
                </a:lnTo>
                <a:lnTo>
                  <a:pt x="1234648" y="110617"/>
                </a:lnTo>
                <a:lnTo>
                  <a:pt x="1232042" y="72296"/>
                </a:lnTo>
                <a:lnTo>
                  <a:pt x="1214506" y="38572"/>
                </a:lnTo>
                <a:lnTo>
                  <a:pt x="1183767" y="14051"/>
                </a:lnTo>
                <a:lnTo>
                  <a:pt x="1148982" y="0"/>
                </a:lnTo>
                <a:close/>
              </a:path>
              <a:path w="1235075" h="798829">
                <a:moveTo>
                  <a:pt x="1162205" y="191431"/>
                </a:moveTo>
                <a:lnTo>
                  <a:pt x="1093297" y="191431"/>
                </a:lnTo>
                <a:lnTo>
                  <a:pt x="1110107" y="191851"/>
                </a:lnTo>
                <a:lnTo>
                  <a:pt x="1142890" y="195520"/>
                </a:lnTo>
                <a:lnTo>
                  <a:pt x="1162205" y="191431"/>
                </a:lnTo>
                <a:close/>
              </a:path>
            </a:pathLst>
          </a:custGeom>
          <a:solidFill>
            <a:srgbClr val="475F74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84015" y="4247542"/>
            <a:ext cx="392430" cy="2788920"/>
          </a:xfrm>
          <a:custGeom>
            <a:avLst/>
            <a:gdLst/>
            <a:ahLst/>
            <a:cxnLst/>
            <a:rect l="l" t="t" r="r" b="b"/>
            <a:pathLst>
              <a:path w="196214" h="1394460">
                <a:moveTo>
                  <a:pt x="85248" y="0"/>
                </a:moveTo>
                <a:lnTo>
                  <a:pt x="47148" y="11479"/>
                </a:lnTo>
                <a:lnTo>
                  <a:pt x="20002" y="36020"/>
                </a:lnTo>
                <a:lnTo>
                  <a:pt x="3714" y="69788"/>
                </a:lnTo>
                <a:lnTo>
                  <a:pt x="0" y="108152"/>
                </a:lnTo>
                <a:lnTo>
                  <a:pt x="10572" y="146480"/>
                </a:lnTo>
                <a:lnTo>
                  <a:pt x="28860" y="164895"/>
                </a:lnTo>
                <a:lnTo>
                  <a:pt x="37589" y="179254"/>
                </a:lnTo>
                <a:lnTo>
                  <a:pt x="52552" y="236048"/>
                </a:lnTo>
                <a:lnTo>
                  <a:pt x="58786" y="276546"/>
                </a:lnTo>
                <a:lnTo>
                  <a:pt x="64189" y="323821"/>
                </a:lnTo>
                <a:lnTo>
                  <a:pt x="68761" y="376906"/>
                </a:lnTo>
                <a:lnTo>
                  <a:pt x="72502" y="434831"/>
                </a:lnTo>
                <a:lnTo>
                  <a:pt x="75412" y="496629"/>
                </a:lnTo>
                <a:lnTo>
                  <a:pt x="77490" y="561332"/>
                </a:lnTo>
                <a:lnTo>
                  <a:pt x="78737" y="627972"/>
                </a:lnTo>
                <a:lnTo>
                  <a:pt x="79152" y="695580"/>
                </a:lnTo>
                <a:lnTo>
                  <a:pt x="78737" y="763190"/>
                </a:lnTo>
                <a:lnTo>
                  <a:pt x="77490" y="829832"/>
                </a:lnTo>
                <a:lnTo>
                  <a:pt x="75412" y="894539"/>
                </a:lnTo>
                <a:lnTo>
                  <a:pt x="72502" y="956343"/>
                </a:lnTo>
                <a:lnTo>
                  <a:pt x="68761" y="1014275"/>
                </a:lnTo>
                <a:lnTo>
                  <a:pt x="64189" y="1067368"/>
                </a:lnTo>
                <a:lnTo>
                  <a:pt x="58786" y="1114653"/>
                </a:lnTo>
                <a:lnTo>
                  <a:pt x="52552" y="1155164"/>
                </a:lnTo>
                <a:lnTo>
                  <a:pt x="37589" y="1211985"/>
                </a:lnTo>
                <a:lnTo>
                  <a:pt x="24384" y="1231030"/>
                </a:lnTo>
                <a:lnTo>
                  <a:pt x="20478" y="1236283"/>
                </a:lnTo>
                <a:lnTo>
                  <a:pt x="17716" y="1242702"/>
                </a:lnTo>
                <a:lnTo>
                  <a:pt x="16668" y="1250872"/>
                </a:lnTo>
                <a:lnTo>
                  <a:pt x="2571" y="1285656"/>
                </a:lnTo>
                <a:lnTo>
                  <a:pt x="4476" y="1322167"/>
                </a:lnTo>
                <a:lnTo>
                  <a:pt x="20097" y="1355224"/>
                </a:lnTo>
                <a:lnTo>
                  <a:pt x="47148" y="1379650"/>
                </a:lnTo>
                <a:lnTo>
                  <a:pt x="85248" y="1393870"/>
                </a:lnTo>
                <a:lnTo>
                  <a:pt x="123348" y="1391969"/>
                </a:lnTo>
                <a:lnTo>
                  <a:pt x="156876" y="1376257"/>
                </a:lnTo>
                <a:lnTo>
                  <a:pt x="181260" y="1349043"/>
                </a:lnTo>
                <a:lnTo>
                  <a:pt x="193928" y="1316069"/>
                </a:lnTo>
                <a:lnTo>
                  <a:pt x="195738" y="1283082"/>
                </a:lnTo>
                <a:lnTo>
                  <a:pt x="187261" y="1252406"/>
                </a:lnTo>
                <a:lnTo>
                  <a:pt x="169068" y="1226361"/>
                </a:lnTo>
                <a:lnTo>
                  <a:pt x="159546" y="1211985"/>
                </a:lnTo>
                <a:lnTo>
                  <a:pt x="143208" y="1155164"/>
                </a:lnTo>
                <a:lnTo>
                  <a:pt x="136385" y="1114653"/>
                </a:lnTo>
                <a:lnTo>
                  <a:pt x="130456" y="1067368"/>
                </a:lnTo>
                <a:lnTo>
                  <a:pt x="125416" y="1014275"/>
                </a:lnTo>
                <a:lnTo>
                  <a:pt x="121263" y="956343"/>
                </a:lnTo>
                <a:lnTo>
                  <a:pt x="117992" y="894539"/>
                </a:lnTo>
                <a:lnTo>
                  <a:pt x="115601" y="829832"/>
                </a:lnTo>
                <a:lnTo>
                  <a:pt x="114085" y="763190"/>
                </a:lnTo>
                <a:lnTo>
                  <a:pt x="113442" y="695580"/>
                </a:lnTo>
                <a:lnTo>
                  <a:pt x="113668" y="627972"/>
                </a:lnTo>
                <a:lnTo>
                  <a:pt x="114760" y="561332"/>
                </a:lnTo>
                <a:lnTo>
                  <a:pt x="116714" y="496629"/>
                </a:lnTo>
                <a:lnTo>
                  <a:pt x="119527" y="434831"/>
                </a:lnTo>
                <a:lnTo>
                  <a:pt x="123195" y="376906"/>
                </a:lnTo>
                <a:lnTo>
                  <a:pt x="127715" y="323821"/>
                </a:lnTo>
                <a:lnTo>
                  <a:pt x="133083" y="276546"/>
                </a:lnTo>
                <a:lnTo>
                  <a:pt x="139296" y="236048"/>
                </a:lnTo>
                <a:lnTo>
                  <a:pt x="154244" y="179254"/>
                </a:lnTo>
                <a:lnTo>
                  <a:pt x="182117" y="138892"/>
                </a:lnTo>
                <a:lnTo>
                  <a:pt x="192690" y="108888"/>
                </a:lnTo>
                <a:lnTo>
                  <a:pt x="192976" y="77741"/>
                </a:lnTo>
                <a:lnTo>
                  <a:pt x="181260" y="48309"/>
                </a:lnTo>
                <a:lnTo>
                  <a:pt x="156876" y="18426"/>
                </a:lnTo>
                <a:lnTo>
                  <a:pt x="123348" y="2319"/>
                </a:lnTo>
                <a:lnTo>
                  <a:pt x="85248" y="0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24982" y="3041487"/>
            <a:ext cx="2468880" cy="1596390"/>
          </a:xfrm>
          <a:custGeom>
            <a:avLst/>
            <a:gdLst/>
            <a:ahLst/>
            <a:cxnLst/>
            <a:rect l="l" t="t" r="r" b="b"/>
            <a:pathLst>
              <a:path w="1234439" h="798194">
                <a:moveTo>
                  <a:pt x="89935" y="605049"/>
                </a:moveTo>
                <a:lnTo>
                  <a:pt x="59755" y="611745"/>
                </a:lnTo>
                <a:lnTo>
                  <a:pt x="33027" y="627632"/>
                </a:lnTo>
                <a:lnTo>
                  <a:pt x="11479" y="651591"/>
                </a:lnTo>
                <a:lnTo>
                  <a:pt x="0" y="689899"/>
                </a:lnTo>
                <a:lnTo>
                  <a:pt x="2319" y="728219"/>
                </a:lnTo>
                <a:lnTo>
                  <a:pt x="18426" y="761944"/>
                </a:lnTo>
                <a:lnTo>
                  <a:pt x="48309" y="786465"/>
                </a:lnTo>
                <a:lnTo>
                  <a:pt x="85760" y="797944"/>
                </a:lnTo>
                <a:lnTo>
                  <a:pt x="122652" y="795625"/>
                </a:lnTo>
                <a:lnTo>
                  <a:pt x="156090" y="779518"/>
                </a:lnTo>
                <a:lnTo>
                  <a:pt x="183183" y="749635"/>
                </a:lnTo>
                <a:lnTo>
                  <a:pt x="189406" y="743539"/>
                </a:lnTo>
                <a:lnTo>
                  <a:pt x="189406" y="725124"/>
                </a:lnTo>
                <a:lnTo>
                  <a:pt x="198194" y="710350"/>
                </a:lnTo>
                <a:lnTo>
                  <a:pt x="240965" y="668858"/>
                </a:lnTo>
                <a:lnTo>
                  <a:pt x="273289" y="643122"/>
                </a:lnTo>
                <a:lnTo>
                  <a:pt x="311800" y="614712"/>
                </a:lnTo>
                <a:lnTo>
                  <a:pt x="319920" y="609049"/>
                </a:lnTo>
                <a:lnTo>
                  <a:pt x="139424" y="609049"/>
                </a:lnTo>
                <a:lnTo>
                  <a:pt x="121842" y="608665"/>
                </a:lnTo>
                <a:lnTo>
                  <a:pt x="89935" y="605049"/>
                </a:lnTo>
                <a:close/>
              </a:path>
              <a:path w="1234439" h="798194">
                <a:moveTo>
                  <a:pt x="1150715" y="0"/>
                </a:moveTo>
                <a:lnTo>
                  <a:pt x="1112394" y="2605"/>
                </a:lnTo>
                <a:lnTo>
                  <a:pt x="1078670" y="20141"/>
                </a:lnTo>
                <a:lnTo>
                  <a:pt x="1054149" y="50881"/>
                </a:lnTo>
                <a:lnTo>
                  <a:pt x="1049599" y="56425"/>
                </a:lnTo>
                <a:lnTo>
                  <a:pt x="1045656" y="63136"/>
                </a:lnTo>
                <a:lnTo>
                  <a:pt x="1042880" y="69848"/>
                </a:lnTo>
                <a:lnTo>
                  <a:pt x="1041830" y="75392"/>
                </a:lnTo>
                <a:lnTo>
                  <a:pt x="1033836" y="90167"/>
                </a:lnTo>
                <a:lnTo>
                  <a:pt x="992425" y="131673"/>
                </a:lnTo>
                <a:lnTo>
                  <a:pt x="960667" y="157431"/>
                </a:lnTo>
                <a:lnTo>
                  <a:pt x="922646" y="185875"/>
                </a:lnTo>
                <a:lnTo>
                  <a:pt x="879193" y="216520"/>
                </a:lnTo>
                <a:lnTo>
                  <a:pt x="831135" y="248878"/>
                </a:lnTo>
                <a:lnTo>
                  <a:pt x="779304" y="282462"/>
                </a:lnTo>
                <a:lnTo>
                  <a:pt x="724528" y="316785"/>
                </a:lnTo>
                <a:lnTo>
                  <a:pt x="667636" y="351360"/>
                </a:lnTo>
                <a:lnTo>
                  <a:pt x="609459" y="385700"/>
                </a:lnTo>
                <a:lnTo>
                  <a:pt x="550824" y="419319"/>
                </a:lnTo>
                <a:lnTo>
                  <a:pt x="492563" y="451729"/>
                </a:lnTo>
                <a:lnTo>
                  <a:pt x="435504" y="482442"/>
                </a:lnTo>
                <a:lnTo>
                  <a:pt x="380477" y="510973"/>
                </a:lnTo>
                <a:lnTo>
                  <a:pt x="328310" y="536834"/>
                </a:lnTo>
                <a:lnTo>
                  <a:pt x="279834" y="559539"/>
                </a:lnTo>
                <a:lnTo>
                  <a:pt x="235879" y="578600"/>
                </a:lnTo>
                <a:lnTo>
                  <a:pt x="197272" y="593529"/>
                </a:lnTo>
                <a:lnTo>
                  <a:pt x="139424" y="609049"/>
                </a:lnTo>
                <a:lnTo>
                  <a:pt x="319920" y="609049"/>
                </a:lnTo>
                <a:lnTo>
                  <a:pt x="355668" y="584119"/>
                </a:lnTo>
                <a:lnTo>
                  <a:pt x="404064" y="551834"/>
                </a:lnTo>
                <a:lnTo>
                  <a:pt x="456158" y="518347"/>
                </a:lnTo>
                <a:lnTo>
                  <a:pt x="511121" y="484148"/>
                </a:lnTo>
                <a:lnTo>
                  <a:pt x="568122" y="449728"/>
                </a:lnTo>
                <a:lnTo>
                  <a:pt x="626334" y="415577"/>
                </a:lnTo>
                <a:lnTo>
                  <a:pt x="684925" y="382186"/>
                </a:lnTo>
                <a:lnTo>
                  <a:pt x="743068" y="350045"/>
                </a:lnTo>
                <a:lnTo>
                  <a:pt x="799931" y="319644"/>
                </a:lnTo>
                <a:lnTo>
                  <a:pt x="854687" y="291475"/>
                </a:lnTo>
                <a:lnTo>
                  <a:pt x="906504" y="266026"/>
                </a:lnTo>
                <a:lnTo>
                  <a:pt x="954555" y="243790"/>
                </a:lnTo>
                <a:lnTo>
                  <a:pt x="998009" y="225255"/>
                </a:lnTo>
                <a:lnTo>
                  <a:pt x="1036036" y="210913"/>
                </a:lnTo>
                <a:lnTo>
                  <a:pt x="1092495" y="196769"/>
                </a:lnTo>
                <a:lnTo>
                  <a:pt x="1109267" y="196769"/>
                </a:lnTo>
                <a:lnTo>
                  <a:pt x="1109267" y="191851"/>
                </a:lnTo>
                <a:lnTo>
                  <a:pt x="1159382" y="191851"/>
                </a:lnTo>
                <a:lnTo>
                  <a:pt x="1173704" y="188819"/>
                </a:lnTo>
                <a:lnTo>
                  <a:pt x="1200761" y="172902"/>
                </a:lnTo>
                <a:lnTo>
                  <a:pt x="1219757" y="148925"/>
                </a:lnTo>
                <a:lnTo>
                  <a:pt x="1233904" y="110617"/>
                </a:lnTo>
                <a:lnTo>
                  <a:pt x="1231965" y="72296"/>
                </a:lnTo>
                <a:lnTo>
                  <a:pt x="1216239" y="38572"/>
                </a:lnTo>
                <a:lnTo>
                  <a:pt x="1189023" y="14051"/>
                </a:lnTo>
                <a:lnTo>
                  <a:pt x="1150715" y="0"/>
                </a:lnTo>
                <a:close/>
              </a:path>
              <a:path w="1234439" h="798194">
                <a:moveTo>
                  <a:pt x="1109267" y="196769"/>
                </a:moveTo>
                <a:lnTo>
                  <a:pt x="1092495" y="196769"/>
                </a:lnTo>
                <a:lnTo>
                  <a:pt x="1109267" y="197947"/>
                </a:lnTo>
                <a:lnTo>
                  <a:pt x="1109267" y="196769"/>
                </a:lnTo>
                <a:close/>
              </a:path>
              <a:path w="1234439" h="798194">
                <a:moveTo>
                  <a:pt x="1159382" y="191851"/>
                </a:moveTo>
                <a:lnTo>
                  <a:pt x="1109267" y="191851"/>
                </a:lnTo>
                <a:lnTo>
                  <a:pt x="1142051" y="195520"/>
                </a:lnTo>
                <a:lnTo>
                  <a:pt x="1159382" y="1918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08134" y="3041905"/>
            <a:ext cx="2461260" cy="1593850"/>
          </a:xfrm>
          <a:custGeom>
            <a:avLst/>
            <a:gdLst/>
            <a:ahLst/>
            <a:cxnLst/>
            <a:rect l="l" t="t" r="r" b="b"/>
            <a:pathLst>
              <a:path w="1230629" h="796925">
                <a:moveTo>
                  <a:pt x="325443" y="195406"/>
                </a:moveTo>
                <a:lnTo>
                  <a:pt x="139341" y="195406"/>
                </a:lnTo>
                <a:lnTo>
                  <a:pt x="164099" y="199892"/>
                </a:lnTo>
                <a:lnTo>
                  <a:pt x="195989" y="209562"/>
                </a:lnTo>
                <a:lnTo>
                  <a:pt x="234173" y="223925"/>
                </a:lnTo>
                <a:lnTo>
                  <a:pt x="277811" y="242490"/>
                </a:lnTo>
                <a:lnTo>
                  <a:pt x="326066" y="264764"/>
                </a:lnTo>
                <a:lnTo>
                  <a:pt x="378098" y="290257"/>
                </a:lnTo>
                <a:lnTo>
                  <a:pt x="433068" y="318478"/>
                </a:lnTo>
                <a:lnTo>
                  <a:pt x="490137" y="348935"/>
                </a:lnTo>
                <a:lnTo>
                  <a:pt x="548467" y="381136"/>
                </a:lnTo>
                <a:lnTo>
                  <a:pt x="607218" y="414591"/>
                </a:lnTo>
                <a:lnTo>
                  <a:pt x="665552" y="448808"/>
                </a:lnTo>
                <a:lnTo>
                  <a:pt x="722631" y="483295"/>
                </a:lnTo>
                <a:lnTo>
                  <a:pt x="777614" y="517562"/>
                </a:lnTo>
                <a:lnTo>
                  <a:pt x="829663" y="551117"/>
                </a:lnTo>
                <a:lnTo>
                  <a:pt x="877940" y="583468"/>
                </a:lnTo>
                <a:lnTo>
                  <a:pt x="921606" y="614124"/>
                </a:lnTo>
                <a:lnTo>
                  <a:pt x="959820" y="642595"/>
                </a:lnTo>
                <a:lnTo>
                  <a:pt x="991746" y="668388"/>
                </a:lnTo>
                <a:lnTo>
                  <a:pt x="1033375" y="709976"/>
                </a:lnTo>
                <a:lnTo>
                  <a:pt x="1041400" y="724789"/>
                </a:lnTo>
                <a:lnTo>
                  <a:pt x="1041400" y="730885"/>
                </a:lnTo>
                <a:lnTo>
                  <a:pt x="1047496" y="743204"/>
                </a:lnTo>
                <a:lnTo>
                  <a:pt x="1047496" y="749300"/>
                </a:lnTo>
                <a:lnTo>
                  <a:pt x="1075499" y="776684"/>
                </a:lnTo>
                <a:lnTo>
                  <a:pt x="1110361" y="793114"/>
                </a:lnTo>
                <a:lnTo>
                  <a:pt x="1147508" y="796877"/>
                </a:lnTo>
                <a:lnTo>
                  <a:pt x="1182370" y="786257"/>
                </a:lnTo>
                <a:lnTo>
                  <a:pt x="1212232" y="758213"/>
                </a:lnTo>
                <a:lnTo>
                  <a:pt x="1228296" y="723265"/>
                </a:lnTo>
                <a:lnTo>
                  <a:pt x="1230572" y="686030"/>
                </a:lnTo>
                <a:lnTo>
                  <a:pt x="1219073" y="651129"/>
                </a:lnTo>
                <a:lnTo>
                  <a:pt x="1197526" y="624411"/>
                </a:lnTo>
                <a:lnTo>
                  <a:pt x="1170813" y="608076"/>
                </a:lnTo>
                <a:lnTo>
                  <a:pt x="1149900" y="603152"/>
                </a:lnTo>
                <a:lnTo>
                  <a:pt x="1092034" y="603152"/>
                </a:lnTo>
                <a:lnTo>
                  <a:pt x="1067261" y="598651"/>
                </a:lnTo>
                <a:lnTo>
                  <a:pt x="997161" y="574592"/>
                </a:lnTo>
                <a:lnTo>
                  <a:pt x="953511" y="556017"/>
                </a:lnTo>
                <a:lnTo>
                  <a:pt x="905247" y="533733"/>
                </a:lnTo>
                <a:lnTo>
                  <a:pt x="853207" y="508231"/>
                </a:lnTo>
                <a:lnTo>
                  <a:pt x="798229" y="480003"/>
                </a:lnTo>
                <a:lnTo>
                  <a:pt x="741153" y="449539"/>
                </a:lnTo>
                <a:lnTo>
                  <a:pt x="682818" y="417332"/>
                </a:lnTo>
                <a:lnTo>
                  <a:pt x="624062" y="383873"/>
                </a:lnTo>
                <a:lnTo>
                  <a:pt x="565723" y="349652"/>
                </a:lnTo>
                <a:lnTo>
                  <a:pt x="508642" y="315162"/>
                </a:lnTo>
                <a:lnTo>
                  <a:pt x="453656" y="280892"/>
                </a:lnTo>
                <a:lnTo>
                  <a:pt x="401605" y="247336"/>
                </a:lnTo>
                <a:lnTo>
                  <a:pt x="353326" y="214983"/>
                </a:lnTo>
                <a:lnTo>
                  <a:pt x="325443" y="195406"/>
                </a:lnTo>
                <a:close/>
              </a:path>
              <a:path w="1230629" h="796925">
                <a:moveTo>
                  <a:pt x="1140670" y="600979"/>
                </a:moveTo>
                <a:lnTo>
                  <a:pt x="1108837" y="601980"/>
                </a:lnTo>
                <a:lnTo>
                  <a:pt x="1092034" y="603152"/>
                </a:lnTo>
                <a:lnTo>
                  <a:pt x="1149900" y="603152"/>
                </a:lnTo>
                <a:lnTo>
                  <a:pt x="1140670" y="600979"/>
                </a:lnTo>
                <a:close/>
              </a:path>
              <a:path w="1230629" h="796925">
                <a:moveTo>
                  <a:pt x="98044" y="0"/>
                </a:moveTo>
                <a:lnTo>
                  <a:pt x="59471" y="7590"/>
                </a:lnTo>
                <a:lnTo>
                  <a:pt x="28352" y="28432"/>
                </a:lnTo>
                <a:lnTo>
                  <a:pt x="7568" y="59632"/>
                </a:lnTo>
                <a:lnTo>
                  <a:pt x="0" y="98298"/>
                </a:lnTo>
                <a:lnTo>
                  <a:pt x="7568" y="136963"/>
                </a:lnTo>
                <a:lnTo>
                  <a:pt x="28352" y="168163"/>
                </a:lnTo>
                <a:lnTo>
                  <a:pt x="59471" y="189005"/>
                </a:lnTo>
                <a:lnTo>
                  <a:pt x="98044" y="196596"/>
                </a:lnTo>
                <a:lnTo>
                  <a:pt x="122555" y="196596"/>
                </a:lnTo>
                <a:lnTo>
                  <a:pt x="139341" y="195406"/>
                </a:lnTo>
                <a:lnTo>
                  <a:pt x="325443" y="195406"/>
                </a:lnTo>
                <a:lnTo>
                  <a:pt x="271444" y="155854"/>
                </a:lnTo>
                <a:lnTo>
                  <a:pt x="239518" y="130061"/>
                </a:lnTo>
                <a:lnTo>
                  <a:pt x="197889" y="88472"/>
                </a:lnTo>
                <a:lnTo>
                  <a:pt x="176393" y="44041"/>
                </a:lnTo>
                <a:lnTo>
                  <a:pt x="155432" y="20732"/>
                </a:lnTo>
                <a:lnTo>
                  <a:pt x="128732" y="5472"/>
                </a:lnTo>
                <a:lnTo>
                  <a:pt x="98044" y="0"/>
                </a:lnTo>
                <a:close/>
              </a:path>
            </a:pathLst>
          </a:custGeom>
          <a:solidFill>
            <a:srgbClr val="01BEDC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43543" y="2886454"/>
            <a:ext cx="701090" cy="70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77656" y="3020566"/>
            <a:ext cx="441960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67855" y="4062933"/>
            <a:ext cx="701090" cy="701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01968" y="4197097"/>
            <a:ext cx="441960" cy="4419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28377" y="4069029"/>
            <a:ext cx="704086" cy="7010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762488" y="4203191"/>
            <a:ext cx="445008" cy="4419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628377" y="6486145"/>
            <a:ext cx="704086" cy="7040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62488" y="6620257"/>
            <a:ext cx="445008" cy="4450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67855" y="6486145"/>
            <a:ext cx="701090" cy="704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01968" y="6620257"/>
            <a:ext cx="441960" cy="4450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543543" y="7668769"/>
            <a:ext cx="701090" cy="701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77656" y="7802880"/>
            <a:ext cx="441960" cy="4419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933431" y="3804411"/>
            <a:ext cx="82550" cy="82550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7178" y="0"/>
                </a:moveTo>
                <a:lnTo>
                  <a:pt x="22733" y="0"/>
                </a:lnTo>
                <a:lnTo>
                  <a:pt x="13394" y="1641"/>
                </a:lnTo>
                <a:lnTo>
                  <a:pt x="6223" y="6270"/>
                </a:lnTo>
                <a:lnTo>
                  <a:pt x="1623" y="13448"/>
                </a:lnTo>
                <a:lnTo>
                  <a:pt x="0" y="22732"/>
                </a:lnTo>
                <a:lnTo>
                  <a:pt x="1623" y="29374"/>
                </a:lnTo>
                <a:lnTo>
                  <a:pt x="6223" y="35194"/>
                </a:lnTo>
                <a:lnTo>
                  <a:pt x="13394" y="39324"/>
                </a:lnTo>
                <a:lnTo>
                  <a:pt x="22733" y="40893"/>
                </a:lnTo>
                <a:lnTo>
                  <a:pt x="29354" y="39324"/>
                </a:lnTo>
                <a:lnTo>
                  <a:pt x="35131" y="35194"/>
                </a:lnTo>
                <a:lnTo>
                  <a:pt x="39217" y="29374"/>
                </a:lnTo>
                <a:lnTo>
                  <a:pt x="40767" y="22732"/>
                </a:lnTo>
                <a:lnTo>
                  <a:pt x="40767" y="13588"/>
                </a:lnTo>
                <a:lnTo>
                  <a:pt x="2717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933430" y="3432047"/>
            <a:ext cx="1506220" cy="454658"/>
          </a:xfrm>
          <a:custGeom>
            <a:avLst/>
            <a:gdLst/>
            <a:ahLst/>
            <a:cxnLst/>
            <a:rect l="l" t="t" r="r" b="b"/>
            <a:pathLst>
              <a:path w="753110" h="227330">
                <a:moveTo>
                  <a:pt x="22733" y="186181"/>
                </a:moveTo>
                <a:lnTo>
                  <a:pt x="27178" y="186181"/>
                </a:lnTo>
                <a:lnTo>
                  <a:pt x="31750" y="190753"/>
                </a:lnTo>
                <a:lnTo>
                  <a:pt x="102528" y="80474"/>
                </a:lnTo>
                <a:lnTo>
                  <a:pt x="138874" y="23844"/>
                </a:lnTo>
                <a:lnTo>
                  <a:pt x="152265" y="2980"/>
                </a:lnTo>
                <a:lnTo>
                  <a:pt x="154178" y="0"/>
                </a:lnTo>
                <a:lnTo>
                  <a:pt x="500288" y="0"/>
                </a:lnTo>
                <a:lnTo>
                  <a:pt x="678021" y="0"/>
                </a:lnTo>
                <a:lnTo>
                  <a:pt x="743501" y="0"/>
                </a:lnTo>
                <a:lnTo>
                  <a:pt x="752856" y="0"/>
                </a:lnTo>
                <a:lnTo>
                  <a:pt x="406745" y="0"/>
                </a:lnTo>
                <a:lnTo>
                  <a:pt x="229012" y="0"/>
                </a:lnTo>
                <a:lnTo>
                  <a:pt x="163532" y="0"/>
                </a:lnTo>
                <a:lnTo>
                  <a:pt x="154178" y="0"/>
                </a:lnTo>
                <a:lnTo>
                  <a:pt x="83399" y="110279"/>
                </a:lnTo>
                <a:lnTo>
                  <a:pt x="47053" y="166909"/>
                </a:lnTo>
                <a:lnTo>
                  <a:pt x="33662" y="187773"/>
                </a:lnTo>
                <a:lnTo>
                  <a:pt x="31750" y="190753"/>
                </a:lnTo>
                <a:lnTo>
                  <a:pt x="36322" y="195325"/>
                </a:lnTo>
                <a:lnTo>
                  <a:pt x="40767" y="199770"/>
                </a:lnTo>
                <a:lnTo>
                  <a:pt x="40767" y="208914"/>
                </a:lnTo>
                <a:lnTo>
                  <a:pt x="39217" y="215556"/>
                </a:lnTo>
                <a:lnTo>
                  <a:pt x="35131" y="221376"/>
                </a:lnTo>
                <a:lnTo>
                  <a:pt x="29354" y="225506"/>
                </a:lnTo>
                <a:lnTo>
                  <a:pt x="22733" y="227075"/>
                </a:lnTo>
                <a:lnTo>
                  <a:pt x="13394" y="225506"/>
                </a:lnTo>
                <a:lnTo>
                  <a:pt x="6223" y="221376"/>
                </a:lnTo>
                <a:lnTo>
                  <a:pt x="1623" y="215556"/>
                </a:lnTo>
                <a:lnTo>
                  <a:pt x="0" y="208914"/>
                </a:lnTo>
                <a:lnTo>
                  <a:pt x="1623" y="199630"/>
                </a:lnTo>
                <a:lnTo>
                  <a:pt x="6223" y="192452"/>
                </a:lnTo>
                <a:lnTo>
                  <a:pt x="13394" y="187823"/>
                </a:lnTo>
                <a:lnTo>
                  <a:pt x="22733" y="186181"/>
                </a:lnTo>
                <a:close/>
              </a:path>
            </a:pathLst>
          </a:custGeom>
          <a:ln w="9144">
            <a:solidFill>
              <a:srgbClr val="01BEDC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70115" y="3792221"/>
            <a:ext cx="82550" cy="82550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8033" y="0"/>
                </a:moveTo>
                <a:lnTo>
                  <a:pt x="13588" y="0"/>
                </a:lnTo>
                <a:lnTo>
                  <a:pt x="0" y="13588"/>
                </a:lnTo>
                <a:lnTo>
                  <a:pt x="0" y="22732"/>
                </a:lnTo>
                <a:lnTo>
                  <a:pt x="1549" y="29374"/>
                </a:lnTo>
                <a:lnTo>
                  <a:pt x="5635" y="35194"/>
                </a:lnTo>
                <a:lnTo>
                  <a:pt x="11412" y="39324"/>
                </a:lnTo>
                <a:lnTo>
                  <a:pt x="18033" y="40893"/>
                </a:lnTo>
                <a:lnTo>
                  <a:pt x="27372" y="39324"/>
                </a:lnTo>
                <a:lnTo>
                  <a:pt x="34543" y="35194"/>
                </a:lnTo>
                <a:lnTo>
                  <a:pt x="39143" y="29374"/>
                </a:lnTo>
                <a:lnTo>
                  <a:pt x="40766" y="22732"/>
                </a:lnTo>
                <a:lnTo>
                  <a:pt x="39143" y="13448"/>
                </a:lnTo>
                <a:lnTo>
                  <a:pt x="34543" y="6270"/>
                </a:lnTo>
                <a:lnTo>
                  <a:pt x="27372" y="1641"/>
                </a:lnTo>
                <a:lnTo>
                  <a:pt x="1803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45934" y="3419855"/>
            <a:ext cx="1506220" cy="454658"/>
          </a:xfrm>
          <a:custGeom>
            <a:avLst/>
            <a:gdLst/>
            <a:ahLst/>
            <a:cxnLst/>
            <a:rect l="l" t="t" r="r" b="b"/>
            <a:pathLst>
              <a:path w="753110" h="227330">
                <a:moveTo>
                  <a:pt x="730122" y="186182"/>
                </a:moveTo>
                <a:lnTo>
                  <a:pt x="725678" y="186182"/>
                </a:lnTo>
                <a:lnTo>
                  <a:pt x="721106" y="190754"/>
                </a:lnTo>
                <a:lnTo>
                  <a:pt x="650327" y="80474"/>
                </a:lnTo>
                <a:lnTo>
                  <a:pt x="613981" y="23844"/>
                </a:lnTo>
                <a:lnTo>
                  <a:pt x="600590" y="2980"/>
                </a:lnTo>
                <a:lnTo>
                  <a:pt x="598678" y="0"/>
                </a:lnTo>
                <a:lnTo>
                  <a:pt x="252567" y="0"/>
                </a:lnTo>
                <a:lnTo>
                  <a:pt x="74834" y="0"/>
                </a:lnTo>
                <a:lnTo>
                  <a:pt x="9354" y="0"/>
                </a:lnTo>
                <a:lnTo>
                  <a:pt x="0" y="0"/>
                </a:lnTo>
                <a:lnTo>
                  <a:pt x="346110" y="0"/>
                </a:lnTo>
                <a:lnTo>
                  <a:pt x="523843" y="0"/>
                </a:lnTo>
                <a:lnTo>
                  <a:pt x="589323" y="0"/>
                </a:lnTo>
                <a:lnTo>
                  <a:pt x="598678" y="0"/>
                </a:lnTo>
                <a:lnTo>
                  <a:pt x="669456" y="110279"/>
                </a:lnTo>
                <a:lnTo>
                  <a:pt x="705802" y="166909"/>
                </a:lnTo>
                <a:lnTo>
                  <a:pt x="719193" y="187773"/>
                </a:lnTo>
                <a:lnTo>
                  <a:pt x="721106" y="190754"/>
                </a:lnTo>
                <a:lnTo>
                  <a:pt x="716533" y="195326"/>
                </a:lnTo>
                <a:lnTo>
                  <a:pt x="712089" y="199771"/>
                </a:lnTo>
                <a:lnTo>
                  <a:pt x="712089" y="208915"/>
                </a:lnTo>
                <a:lnTo>
                  <a:pt x="713638" y="215556"/>
                </a:lnTo>
                <a:lnTo>
                  <a:pt x="717724" y="221376"/>
                </a:lnTo>
                <a:lnTo>
                  <a:pt x="723501" y="225506"/>
                </a:lnTo>
                <a:lnTo>
                  <a:pt x="730122" y="227076"/>
                </a:lnTo>
                <a:lnTo>
                  <a:pt x="739461" y="225506"/>
                </a:lnTo>
                <a:lnTo>
                  <a:pt x="746632" y="221376"/>
                </a:lnTo>
                <a:lnTo>
                  <a:pt x="751232" y="215556"/>
                </a:lnTo>
                <a:lnTo>
                  <a:pt x="752856" y="208915"/>
                </a:lnTo>
                <a:lnTo>
                  <a:pt x="751232" y="199630"/>
                </a:lnTo>
                <a:lnTo>
                  <a:pt x="746632" y="192452"/>
                </a:lnTo>
                <a:lnTo>
                  <a:pt x="739461" y="187823"/>
                </a:lnTo>
                <a:lnTo>
                  <a:pt x="730122" y="186182"/>
                </a:lnTo>
                <a:close/>
              </a:path>
            </a:pathLst>
          </a:custGeom>
          <a:ln w="9144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57817" y="7394447"/>
            <a:ext cx="82550" cy="82550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2732" y="0"/>
                </a:moveTo>
                <a:lnTo>
                  <a:pt x="13394" y="1571"/>
                </a:lnTo>
                <a:lnTo>
                  <a:pt x="6223" y="5715"/>
                </a:lnTo>
                <a:lnTo>
                  <a:pt x="1623" y="11572"/>
                </a:lnTo>
                <a:lnTo>
                  <a:pt x="0" y="18287"/>
                </a:lnTo>
                <a:lnTo>
                  <a:pt x="1623" y="27646"/>
                </a:lnTo>
                <a:lnTo>
                  <a:pt x="6223" y="34861"/>
                </a:lnTo>
                <a:lnTo>
                  <a:pt x="13394" y="39504"/>
                </a:lnTo>
                <a:lnTo>
                  <a:pt x="22732" y="41147"/>
                </a:lnTo>
                <a:lnTo>
                  <a:pt x="27177" y="41147"/>
                </a:lnTo>
                <a:lnTo>
                  <a:pt x="36321" y="32003"/>
                </a:lnTo>
                <a:lnTo>
                  <a:pt x="40766" y="27431"/>
                </a:lnTo>
                <a:lnTo>
                  <a:pt x="40766" y="18287"/>
                </a:lnTo>
                <a:lnTo>
                  <a:pt x="39217" y="11572"/>
                </a:lnTo>
                <a:lnTo>
                  <a:pt x="35131" y="5715"/>
                </a:lnTo>
                <a:lnTo>
                  <a:pt x="29354" y="1571"/>
                </a:lnTo>
                <a:lnTo>
                  <a:pt x="2273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957816" y="7394446"/>
            <a:ext cx="1506220" cy="457200"/>
          </a:xfrm>
          <a:custGeom>
            <a:avLst/>
            <a:gdLst/>
            <a:ahLst/>
            <a:cxnLst/>
            <a:rect l="l" t="t" r="r" b="b"/>
            <a:pathLst>
              <a:path w="753110" h="228600">
                <a:moveTo>
                  <a:pt x="22732" y="41147"/>
                </a:moveTo>
                <a:lnTo>
                  <a:pt x="27177" y="41147"/>
                </a:lnTo>
                <a:lnTo>
                  <a:pt x="31750" y="36575"/>
                </a:lnTo>
                <a:lnTo>
                  <a:pt x="102528" y="147589"/>
                </a:lnTo>
                <a:lnTo>
                  <a:pt x="138874" y="204597"/>
                </a:lnTo>
                <a:lnTo>
                  <a:pt x="152265" y="225599"/>
                </a:lnTo>
                <a:lnTo>
                  <a:pt x="154177" y="228600"/>
                </a:lnTo>
                <a:lnTo>
                  <a:pt x="500288" y="228600"/>
                </a:lnTo>
                <a:lnTo>
                  <a:pt x="678021" y="228600"/>
                </a:lnTo>
                <a:lnTo>
                  <a:pt x="743501" y="228600"/>
                </a:lnTo>
                <a:lnTo>
                  <a:pt x="752855" y="228600"/>
                </a:lnTo>
                <a:lnTo>
                  <a:pt x="406745" y="228600"/>
                </a:lnTo>
                <a:lnTo>
                  <a:pt x="229012" y="228600"/>
                </a:lnTo>
                <a:lnTo>
                  <a:pt x="163532" y="228600"/>
                </a:lnTo>
                <a:lnTo>
                  <a:pt x="154177" y="228600"/>
                </a:lnTo>
                <a:lnTo>
                  <a:pt x="83399" y="117586"/>
                </a:lnTo>
                <a:lnTo>
                  <a:pt x="47053" y="60578"/>
                </a:lnTo>
                <a:lnTo>
                  <a:pt x="33662" y="39576"/>
                </a:lnTo>
                <a:lnTo>
                  <a:pt x="31750" y="36575"/>
                </a:lnTo>
                <a:lnTo>
                  <a:pt x="36321" y="32003"/>
                </a:lnTo>
                <a:lnTo>
                  <a:pt x="40766" y="27431"/>
                </a:lnTo>
                <a:lnTo>
                  <a:pt x="40766" y="18287"/>
                </a:lnTo>
                <a:lnTo>
                  <a:pt x="39217" y="11572"/>
                </a:lnTo>
                <a:lnTo>
                  <a:pt x="35131" y="5715"/>
                </a:lnTo>
                <a:lnTo>
                  <a:pt x="29354" y="1571"/>
                </a:lnTo>
                <a:lnTo>
                  <a:pt x="22732" y="0"/>
                </a:lnTo>
                <a:lnTo>
                  <a:pt x="13394" y="1571"/>
                </a:lnTo>
                <a:lnTo>
                  <a:pt x="6223" y="5715"/>
                </a:lnTo>
                <a:lnTo>
                  <a:pt x="1623" y="11572"/>
                </a:lnTo>
                <a:lnTo>
                  <a:pt x="0" y="18287"/>
                </a:lnTo>
                <a:lnTo>
                  <a:pt x="1623" y="27646"/>
                </a:lnTo>
                <a:lnTo>
                  <a:pt x="6223" y="34861"/>
                </a:lnTo>
                <a:lnTo>
                  <a:pt x="13394" y="39504"/>
                </a:lnTo>
                <a:lnTo>
                  <a:pt x="22732" y="41147"/>
                </a:lnTo>
                <a:close/>
              </a:path>
            </a:pathLst>
          </a:custGeom>
          <a:ln w="9144">
            <a:solidFill>
              <a:srgbClr val="475F74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70115" y="7394447"/>
            <a:ext cx="82550" cy="82550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8033" y="0"/>
                </a:moveTo>
                <a:lnTo>
                  <a:pt x="11412" y="1571"/>
                </a:lnTo>
                <a:lnTo>
                  <a:pt x="5635" y="5715"/>
                </a:lnTo>
                <a:lnTo>
                  <a:pt x="1549" y="11572"/>
                </a:lnTo>
                <a:lnTo>
                  <a:pt x="0" y="18287"/>
                </a:lnTo>
                <a:lnTo>
                  <a:pt x="0" y="27431"/>
                </a:lnTo>
                <a:lnTo>
                  <a:pt x="4444" y="32003"/>
                </a:lnTo>
                <a:lnTo>
                  <a:pt x="13588" y="41147"/>
                </a:lnTo>
                <a:lnTo>
                  <a:pt x="18033" y="41147"/>
                </a:lnTo>
                <a:lnTo>
                  <a:pt x="27372" y="39504"/>
                </a:lnTo>
                <a:lnTo>
                  <a:pt x="34543" y="34861"/>
                </a:lnTo>
                <a:lnTo>
                  <a:pt x="39143" y="27646"/>
                </a:lnTo>
                <a:lnTo>
                  <a:pt x="40766" y="18287"/>
                </a:lnTo>
                <a:lnTo>
                  <a:pt x="39143" y="11572"/>
                </a:lnTo>
                <a:lnTo>
                  <a:pt x="34543" y="5715"/>
                </a:lnTo>
                <a:lnTo>
                  <a:pt x="27372" y="1571"/>
                </a:lnTo>
                <a:lnTo>
                  <a:pt x="1803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45934" y="7394446"/>
            <a:ext cx="1506220" cy="457200"/>
          </a:xfrm>
          <a:custGeom>
            <a:avLst/>
            <a:gdLst/>
            <a:ahLst/>
            <a:cxnLst/>
            <a:rect l="l" t="t" r="r" b="b"/>
            <a:pathLst>
              <a:path w="753110" h="228600">
                <a:moveTo>
                  <a:pt x="730122" y="41147"/>
                </a:moveTo>
                <a:lnTo>
                  <a:pt x="725678" y="41147"/>
                </a:lnTo>
                <a:lnTo>
                  <a:pt x="721106" y="36575"/>
                </a:lnTo>
                <a:lnTo>
                  <a:pt x="650327" y="147589"/>
                </a:lnTo>
                <a:lnTo>
                  <a:pt x="613981" y="204597"/>
                </a:lnTo>
                <a:lnTo>
                  <a:pt x="600590" y="225599"/>
                </a:lnTo>
                <a:lnTo>
                  <a:pt x="598678" y="228600"/>
                </a:lnTo>
                <a:lnTo>
                  <a:pt x="252567" y="228600"/>
                </a:lnTo>
                <a:lnTo>
                  <a:pt x="74834" y="228600"/>
                </a:lnTo>
                <a:lnTo>
                  <a:pt x="9354" y="228600"/>
                </a:lnTo>
                <a:lnTo>
                  <a:pt x="0" y="228600"/>
                </a:lnTo>
                <a:lnTo>
                  <a:pt x="346110" y="228600"/>
                </a:lnTo>
                <a:lnTo>
                  <a:pt x="523843" y="228600"/>
                </a:lnTo>
                <a:lnTo>
                  <a:pt x="589323" y="228600"/>
                </a:lnTo>
                <a:lnTo>
                  <a:pt x="598678" y="228600"/>
                </a:lnTo>
                <a:lnTo>
                  <a:pt x="669456" y="117586"/>
                </a:lnTo>
                <a:lnTo>
                  <a:pt x="705802" y="60578"/>
                </a:lnTo>
                <a:lnTo>
                  <a:pt x="719193" y="39576"/>
                </a:lnTo>
                <a:lnTo>
                  <a:pt x="721106" y="36575"/>
                </a:lnTo>
                <a:lnTo>
                  <a:pt x="716533" y="32003"/>
                </a:lnTo>
                <a:lnTo>
                  <a:pt x="712089" y="27431"/>
                </a:lnTo>
                <a:lnTo>
                  <a:pt x="712089" y="18287"/>
                </a:lnTo>
                <a:lnTo>
                  <a:pt x="713638" y="11572"/>
                </a:lnTo>
                <a:lnTo>
                  <a:pt x="717724" y="5715"/>
                </a:lnTo>
                <a:lnTo>
                  <a:pt x="723501" y="1571"/>
                </a:lnTo>
                <a:lnTo>
                  <a:pt x="730122" y="0"/>
                </a:lnTo>
                <a:lnTo>
                  <a:pt x="739461" y="1571"/>
                </a:lnTo>
                <a:lnTo>
                  <a:pt x="746632" y="5715"/>
                </a:lnTo>
                <a:lnTo>
                  <a:pt x="751232" y="11572"/>
                </a:lnTo>
                <a:lnTo>
                  <a:pt x="752856" y="18287"/>
                </a:lnTo>
                <a:lnTo>
                  <a:pt x="751232" y="27646"/>
                </a:lnTo>
                <a:lnTo>
                  <a:pt x="746632" y="34861"/>
                </a:lnTo>
                <a:lnTo>
                  <a:pt x="739461" y="39504"/>
                </a:lnTo>
                <a:lnTo>
                  <a:pt x="730122" y="41147"/>
                </a:lnTo>
                <a:close/>
              </a:path>
            </a:pathLst>
          </a:custGeom>
          <a:ln w="9144">
            <a:solidFill>
              <a:srgbClr val="492D2C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685017" y="2891535"/>
            <a:ext cx="376047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01BEDC"/>
                </a:solidFill>
                <a:cs typeface="Calibri"/>
              </a:rPr>
              <a:t>Rich queries over</a:t>
            </a:r>
            <a:r>
              <a:rPr sz="2400" b="1" spc="-20" dirty="0">
                <a:solidFill>
                  <a:srgbClr val="01BEDC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01BEDC"/>
                </a:solidFill>
                <a:cs typeface="Calibri"/>
              </a:rPr>
              <a:t>an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/>
            <a:r>
              <a:rPr sz="2400" b="1" spc="-10" dirty="0">
                <a:solidFill>
                  <a:srgbClr val="01BEDC"/>
                </a:solidFill>
                <a:cs typeface="Calibri"/>
              </a:rPr>
              <a:t>immutable distributed</a:t>
            </a:r>
            <a:r>
              <a:rPr sz="2400" b="1" spc="-60" dirty="0">
                <a:solidFill>
                  <a:srgbClr val="01BEDC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01BEDC"/>
                </a:solidFill>
                <a:cs typeface="Calibri"/>
              </a:rPr>
              <a:t>ledger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60164" y="2891535"/>
            <a:ext cx="17576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10" dirty="0">
                <a:solidFill>
                  <a:srgbClr val="095A82"/>
                </a:solidFill>
                <a:cs typeface="Calibri"/>
              </a:rPr>
              <a:t>Permissioned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134620"/>
            <a:r>
              <a:rPr sz="2400" b="1" spc="-10" dirty="0">
                <a:solidFill>
                  <a:srgbClr val="095A82"/>
                </a:solidFill>
                <a:cs typeface="Calibri"/>
              </a:rPr>
              <a:t>membership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85017" y="7403083"/>
            <a:ext cx="318135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475F74"/>
                </a:solidFill>
                <a:cs typeface="Calibri"/>
              </a:rPr>
              <a:t>Protection </a:t>
            </a:r>
            <a:r>
              <a:rPr sz="2400" b="1" dirty="0">
                <a:solidFill>
                  <a:srgbClr val="475F74"/>
                </a:solidFill>
                <a:cs typeface="Calibri"/>
              </a:rPr>
              <a:t>of </a:t>
            </a:r>
            <a:r>
              <a:rPr sz="2400" b="1" spc="-10" dirty="0">
                <a:solidFill>
                  <a:srgbClr val="475F74"/>
                </a:solidFill>
                <a:cs typeface="Calibri"/>
              </a:rPr>
              <a:t>digital</a:t>
            </a:r>
            <a:r>
              <a:rPr sz="2400" b="1" spc="-130" dirty="0">
                <a:solidFill>
                  <a:srgbClr val="475F74"/>
                </a:solidFill>
                <a:cs typeface="Calibri"/>
              </a:rPr>
              <a:t> </a:t>
            </a:r>
            <a:r>
              <a:rPr sz="2400" b="1" spc="-40" dirty="0">
                <a:solidFill>
                  <a:srgbClr val="475F74"/>
                </a:solidFill>
                <a:cs typeface="Calibri"/>
              </a:rPr>
              <a:t>keys  </a:t>
            </a:r>
            <a:r>
              <a:rPr sz="2400" b="1" spc="-10" dirty="0">
                <a:solidFill>
                  <a:srgbClr val="475F74"/>
                </a:solidFill>
                <a:cs typeface="Calibri"/>
              </a:rPr>
              <a:t>and sensitive</a:t>
            </a:r>
            <a:r>
              <a:rPr sz="2400" b="1" spc="-30" dirty="0">
                <a:solidFill>
                  <a:srgbClr val="475F74"/>
                </a:solidFill>
                <a:cs typeface="Calibri"/>
              </a:rPr>
              <a:t> </a:t>
            </a:r>
            <a:r>
              <a:rPr sz="2400" b="1" spc="-20" dirty="0">
                <a:solidFill>
                  <a:srgbClr val="475F74"/>
                </a:solidFill>
                <a:cs typeface="Calibri"/>
              </a:rPr>
              <a:t>data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74871" y="7477557"/>
            <a:ext cx="242189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spc="-20" dirty="0">
                <a:solidFill>
                  <a:srgbClr val="492D2C"/>
                </a:solidFill>
                <a:cs typeface="Calibri"/>
              </a:rPr>
              <a:t>Data </a:t>
            </a:r>
            <a:r>
              <a:rPr sz="2400" b="1" dirty="0">
                <a:solidFill>
                  <a:srgbClr val="492D2C"/>
                </a:solidFill>
                <a:cs typeface="Calibri"/>
              </a:rPr>
              <a:t>on a</a:t>
            </a:r>
            <a:r>
              <a:rPr sz="2400" b="1" spc="-120" dirty="0">
                <a:solidFill>
                  <a:srgbClr val="492D2C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492D2C"/>
                </a:solidFill>
                <a:cs typeface="Calibri"/>
              </a:rPr>
              <a:t>need-to-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988060"/>
            <a:r>
              <a:rPr sz="2400" b="1" dirty="0">
                <a:solidFill>
                  <a:srgbClr val="492D2C"/>
                </a:solidFill>
                <a:cs typeface="Calibri"/>
              </a:rPr>
              <a:t>know</a:t>
            </a:r>
            <a:r>
              <a:rPr sz="2400" b="1" spc="-140" dirty="0">
                <a:solidFill>
                  <a:srgbClr val="492D2C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492D2C"/>
                </a:solidFill>
                <a:cs typeface="Calibri"/>
              </a:rPr>
              <a:t>basis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930128" y="5559552"/>
            <a:ext cx="1356360" cy="152400"/>
          </a:xfrm>
          <a:custGeom>
            <a:avLst/>
            <a:gdLst/>
            <a:ahLst/>
            <a:cxnLst/>
            <a:rect l="l" t="t" r="r" b="b"/>
            <a:pathLst>
              <a:path w="678179" h="76200">
                <a:moveTo>
                  <a:pt x="38226" y="0"/>
                </a:moveTo>
                <a:lnTo>
                  <a:pt x="23360" y="2986"/>
                </a:lnTo>
                <a:lnTo>
                  <a:pt x="11207" y="11128"/>
                </a:lnTo>
                <a:lnTo>
                  <a:pt x="3008" y="23199"/>
                </a:lnTo>
                <a:lnTo>
                  <a:pt x="0" y="37973"/>
                </a:lnTo>
                <a:lnTo>
                  <a:pt x="2986" y="52839"/>
                </a:lnTo>
                <a:lnTo>
                  <a:pt x="11128" y="64992"/>
                </a:lnTo>
                <a:lnTo>
                  <a:pt x="23199" y="73191"/>
                </a:lnTo>
                <a:lnTo>
                  <a:pt x="37973" y="76200"/>
                </a:lnTo>
                <a:lnTo>
                  <a:pt x="52839" y="73213"/>
                </a:lnTo>
                <a:lnTo>
                  <a:pt x="64992" y="65071"/>
                </a:lnTo>
                <a:lnTo>
                  <a:pt x="73191" y="53000"/>
                </a:lnTo>
                <a:lnTo>
                  <a:pt x="74914" y="44537"/>
                </a:lnTo>
                <a:lnTo>
                  <a:pt x="38100" y="44450"/>
                </a:lnTo>
                <a:lnTo>
                  <a:pt x="38100" y="31750"/>
                </a:lnTo>
                <a:lnTo>
                  <a:pt x="74898" y="31750"/>
                </a:lnTo>
                <a:lnTo>
                  <a:pt x="73213" y="23360"/>
                </a:lnTo>
                <a:lnTo>
                  <a:pt x="65071" y="11207"/>
                </a:lnTo>
                <a:lnTo>
                  <a:pt x="53000" y="3008"/>
                </a:lnTo>
                <a:lnTo>
                  <a:pt x="38226" y="0"/>
                </a:lnTo>
                <a:close/>
              </a:path>
              <a:path w="678179" h="76200">
                <a:moveTo>
                  <a:pt x="74916" y="31837"/>
                </a:moveTo>
                <a:lnTo>
                  <a:pt x="76200" y="38226"/>
                </a:lnTo>
                <a:lnTo>
                  <a:pt x="74914" y="44537"/>
                </a:lnTo>
                <a:lnTo>
                  <a:pt x="678180" y="45974"/>
                </a:lnTo>
                <a:lnTo>
                  <a:pt x="678180" y="33274"/>
                </a:lnTo>
                <a:lnTo>
                  <a:pt x="74916" y="31837"/>
                </a:lnTo>
                <a:close/>
              </a:path>
              <a:path w="678179" h="76200">
                <a:moveTo>
                  <a:pt x="38100" y="31750"/>
                </a:moveTo>
                <a:lnTo>
                  <a:pt x="38100" y="44450"/>
                </a:lnTo>
                <a:lnTo>
                  <a:pt x="74914" y="44537"/>
                </a:lnTo>
                <a:lnTo>
                  <a:pt x="76200" y="38226"/>
                </a:lnTo>
                <a:lnTo>
                  <a:pt x="74916" y="31837"/>
                </a:lnTo>
                <a:lnTo>
                  <a:pt x="38100" y="31750"/>
                </a:lnTo>
                <a:close/>
              </a:path>
              <a:path w="678179" h="76200">
                <a:moveTo>
                  <a:pt x="74898" y="31750"/>
                </a:moveTo>
                <a:lnTo>
                  <a:pt x="38100" y="31750"/>
                </a:lnTo>
                <a:lnTo>
                  <a:pt x="74916" y="31837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65064" y="5565646"/>
            <a:ext cx="1356360" cy="152400"/>
          </a:xfrm>
          <a:custGeom>
            <a:avLst/>
            <a:gdLst/>
            <a:ahLst/>
            <a:cxnLst/>
            <a:rect l="l" t="t" r="r" b="b"/>
            <a:pathLst>
              <a:path w="678179" h="76200">
                <a:moveTo>
                  <a:pt x="676912" y="31750"/>
                </a:moveTo>
                <a:lnTo>
                  <a:pt x="640080" y="31750"/>
                </a:lnTo>
                <a:lnTo>
                  <a:pt x="640080" y="44450"/>
                </a:lnTo>
                <a:lnTo>
                  <a:pt x="603265" y="44537"/>
                </a:lnTo>
                <a:lnTo>
                  <a:pt x="604988" y="53000"/>
                </a:lnTo>
                <a:lnTo>
                  <a:pt x="613187" y="65071"/>
                </a:lnTo>
                <a:lnTo>
                  <a:pt x="625340" y="73213"/>
                </a:lnTo>
                <a:lnTo>
                  <a:pt x="640207" y="76200"/>
                </a:lnTo>
                <a:lnTo>
                  <a:pt x="654980" y="73191"/>
                </a:lnTo>
                <a:lnTo>
                  <a:pt x="667051" y="64992"/>
                </a:lnTo>
                <a:lnTo>
                  <a:pt x="675193" y="52839"/>
                </a:lnTo>
                <a:lnTo>
                  <a:pt x="678180" y="37973"/>
                </a:lnTo>
                <a:lnTo>
                  <a:pt x="676912" y="31750"/>
                </a:lnTo>
                <a:close/>
              </a:path>
              <a:path w="678179" h="76200">
                <a:moveTo>
                  <a:pt x="603263" y="31837"/>
                </a:moveTo>
                <a:lnTo>
                  <a:pt x="0" y="33274"/>
                </a:lnTo>
                <a:lnTo>
                  <a:pt x="0" y="45974"/>
                </a:lnTo>
                <a:lnTo>
                  <a:pt x="603265" y="44537"/>
                </a:lnTo>
                <a:lnTo>
                  <a:pt x="601980" y="38226"/>
                </a:lnTo>
                <a:lnTo>
                  <a:pt x="603263" y="31837"/>
                </a:lnTo>
                <a:close/>
              </a:path>
              <a:path w="678179" h="76200">
                <a:moveTo>
                  <a:pt x="640080" y="31750"/>
                </a:moveTo>
                <a:lnTo>
                  <a:pt x="603263" y="31837"/>
                </a:lnTo>
                <a:lnTo>
                  <a:pt x="601980" y="38226"/>
                </a:lnTo>
                <a:lnTo>
                  <a:pt x="603265" y="44537"/>
                </a:lnTo>
                <a:lnTo>
                  <a:pt x="640080" y="44450"/>
                </a:lnTo>
                <a:lnTo>
                  <a:pt x="640080" y="31750"/>
                </a:lnTo>
                <a:close/>
              </a:path>
              <a:path w="678179" h="76200">
                <a:moveTo>
                  <a:pt x="639953" y="0"/>
                </a:moveTo>
                <a:lnTo>
                  <a:pt x="625179" y="3008"/>
                </a:lnTo>
                <a:lnTo>
                  <a:pt x="613108" y="11207"/>
                </a:lnTo>
                <a:lnTo>
                  <a:pt x="604966" y="23360"/>
                </a:lnTo>
                <a:lnTo>
                  <a:pt x="603263" y="31837"/>
                </a:lnTo>
                <a:lnTo>
                  <a:pt x="676912" y="31750"/>
                </a:lnTo>
                <a:lnTo>
                  <a:pt x="675171" y="23199"/>
                </a:lnTo>
                <a:lnTo>
                  <a:pt x="666972" y="11128"/>
                </a:lnTo>
                <a:lnTo>
                  <a:pt x="654819" y="2986"/>
                </a:lnTo>
                <a:lnTo>
                  <a:pt x="639953" y="0"/>
                </a:lnTo>
                <a:close/>
              </a:path>
            </a:pathLst>
          </a:custGeom>
          <a:solidFill>
            <a:srgbClr val="F42725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479273" y="5245861"/>
            <a:ext cx="403225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b="1" spc="-10" dirty="0">
                <a:solidFill>
                  <a:srgbClr val="A2A2A2"/>
                </a:solidFill>
                <a:cs typeface="Calibri"/>
              </a:rPr>
              <a:t>Modular architecture  </a:t>
            </a:r>
            <a:r>
              <a:rPr sz="2400" b="1" dirty="0">
                <a:solidFill>
                  <a:srgbClr val="A2A2A2"/>
                </a:solidFill>
                <a:cs typeface="Calibri"/>
              </a:rPr>
              <a:t>supporting plug-in</a:t>
            </a:r>
            <a:r>
              <a:rPr sz="2400" b="1" spc="-80" dirty="0">
                <a:solidFill>
                  <a:srgbClr val="A2A2A2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A2A2A2"/>
                </a:solidFill>
                <a:cs typeface="Calibri"/>
              </a:rPr>
              <a:t>components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91131" y="5255515"/>
            <a:ext cx="315341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50900" marR="10160" indent="-826768">
              <a:spcBef>
                <a:spcPts val="200"/>
              </a:spcBef>
            </a:pPr>
            <a:r>
              <a:rPr sz="2400" b="1" spc="-10" dirty="0">
                <a:solidFill>
                  <a:srgbClr val="F42725"/>
                </a:solidFill>
                <a:cs typeface="Calibri"/>
              </a:rPr>
              <a:t>Performance, </a:t>
            </a:r>
            <a:r>
              <a:rPr sz="2400" b="1" spc="-20" dirty="0">
                <a:solidFill>
                  <a:srgbClr val="F42725"/>
                </a:solidFill>
                <a:cs typeface="Calibri"/>
              </a:rPr>
              <a:t>scalability,  </a:t>
            </a:r>
            <a:r>
              <a:rPr sz="2400" b="1" spc="-10" dirty="0">
                <a:solidFill>
                  <a:srgbClr val="F42725"/>
                </a:solidFill>
                <a:cs typeface="Calibri"/>
              </a:rPr>
              <a:t>and levels </a:t>
            </a:r>
            <a:r>
              <a:rPr sz="2400" b="1" dirty="0">
                <a:solidFill>
                  <a:srgbClr val="F42725"/>
                </a:solidFill>
                <a:cs typeface="Calibri"/>
              </a:rPr>
              <a:t>of</a:t>
            </a:r>
            <a:r>
              <a:rPr sz="2400" b="1" spc="-140" dirty="0">
                <a:solidFill>
                  <a:srgbClr val="F42725"/>
                </a:solidFill>
                <a:cs typeface="Calibri"/>
              </a:rPr>
              <a:t> </a:t>
            </a:r>
            <a:r>
              <a:rPr sz="2400" b="1" spc="-10" dirty="0">
                <a:solidFill>
                  <a:srgbClr val="F42725"/>
                </a:solidFill>
                <a:cs typeface="Calibri"/>
              </a:rPr>
              <a:t>trust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42047" y="4072128"/>
            <a:ext cx="3486910" cy="32034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308637" y="4138168"/>
            <a:ext cx="3176270" cy="2893060"/>
          </a:xfrm>
          <a:custGeom>
            <a:avLst/>
            <a:gdLst/>
            <a:ahLst/>
            <a:cxnLst/>
            <a:rect l="l" t="t" r="r" b="b"/>
            <a:pathLst>
              <a:path w="1588135" h="1446529">
                <a:moveTo>
                  <a:pt x="337217" y="71750"/>
                </a:moveTo>
                <a:lnTo>
                  <a:pt x="1129353" y="0"/>
                </a:lnTo>
                <a:lnTo>
                  <a:pt x="1588075" y="652691"/>
                </a:lnTo>
                <a:lnTo>
                  <a:pt x="1258739" y="1372326"/>
                </a:lnTo>
                <a:lnTo>
                  <a:pt x="461783" y="1446376"/>
                </a:lnTo>
                <a:lnTo>
                  <a:pt x="0" y="791376"/>
                </a:lnTo>
                <a:lnTo>
                  <a:pt x="337217" y="71750"/>
                </a:lnTo>
                <a:close/>
              </a:path>
            </a:pathLst>
          </a:custGeom>
          <a:ln w="127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951517" y="4678142"/>
            <a:ext cx="1553210" cy="1633220"/>
          </a:xfrm>
          <a:custGeom>
            <a:avLst/>
            <a:gdLst/>
            <a:ahLst/>
            <a:cxnLst/>
            <a:rect l="l" t="t" r="r" b="b"/>
            <a:pathLst>
              <a:path w="776604" h="816610">
                <a:moveTo>
                  <a:pt x="707300" y="408163"/>
                </a:moveTo>
                <a:lnTo>
                  <a:pt x="776336" y="816071"/>
                </a:lnTo>
                <a:lnTo>
                  <a:pt x="393508" y="679677"/>
                </a:lnTo>
                <a:lnTo>
                  <a:pt x="0" y="537173"/>
                </a:lnTo>
                <a:lnTo>
                  <a:pt x="319143" y="263877"/>
                </a:lnTo>
                <a:lnTo>
                  <a:pt x="638286" y="0"/>
                </a:lnTo>
                <a:lnTo>
                  <a:pt x="707300" y="408163"/>
                </a:lnTo>
                <a:close/>
              </a:path>
            </a:pathLst>
          </a:custGeom>
          <a:ln w="76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288731" y="4848631"/>
            <a:ext cx="1565910" cy="1626870"/>
          </a:xfrm>
          <a:custGeom>
            <a:avLst/>
            <a:gdLst/>
            <a:ahLst/>
            <a:cxnLst/>
            <a:rect l="l" t="t" r="r" b="b"/>
            <a:pathLst>
              <a:path w="782954" h="813435">
                <a:moveTo>
                  <a:pt x="391236" y="135884"/>
                </a:moveTo>
                <a:lnTo>
                  <a:pt x="782452" y="271769"/>
                </a:lnTo>
                <a:lnTo>
                  <a:pt x="469169" y="542265"/>
                </a:lnTo>
                <a:lnTo>
                  <a:pt x="155632" y="813016"/>
                </a:lnTo>
                <a:lnTo>
                  <a:pt x="77933" y="406635"/>
                </a:lnTo>
                <a:lnTo>
                  <a:pt x="0" y="0"/>
                </a:lnTo>
                <a:lnTo>
                  <a:pt x="391236" y="135884"/>
                </a:lnTo>
                <a:close/>
              </a:path>
            </a:pathLst>
          </a:custGeom>
          <a:ln w="127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887301" y="4190570"/>
            <a:ext cx="182366" cy="1821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141493" y="4587044"/>
            <a:ext cx="182366" cy="1821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393603" y="5338196"/>
            <a:ext cx="182366" cy="1821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413007" y="6219186"/>
            <a:ext cx="182366" cy="1821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859823" y="5661392"/>
            <a:ext cx="182366" cy="1821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150703" y="6939822"/>
            <a:ext cx="182366" cy="1821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951517" y="4301018"/>
            <a:ext cx="2533650" cy="2730500"/>
          </a:xfrm>
          <a:custGeom>
            <a:avLst/>
            <a:gdLst/>
            <a:ahLst/>
            <a:cxnLst/>
            <a:rect l="l" t="t" r="r" b="b"/>
            <a:pathLst>
              <a:path w="1266825" h="1365250">
                <a:moveTo>
                  <a:pt x="13484" y="0"/>
                </a:moveTo>
                <a:lnTo>
                  <a:pt x="640579" y="188562"/>
                </a:lnTo>
                <a:lnTo>
                  <a:pt x="1266635" y="571267"/>
                </a:lnTo>
                <a:lnTo>
                  <a:pt x="776336" y="1004634"/>
                </a:lnTo>
                <a:lnTo>
                  <a:pt x="145184" y="1364952"/>
                </a:lnTo>
                <a:lnTo>
                  <a:pt x="0" y="725736"/>
                </a:lnTo>
                <a:lnTo>
                  <a:pt x="13484" y="0"/>
                </a:lnTo>
                <a:close/>
              </a:path>
            </a:pathLst>
          </a:custGeom>
          <a:ln w="127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308636" y="4138168"/>
            <a:ext cx="2545080" cy="2745740"/>
          </a:xfrm>
          <a:custGeom>
            <a:avLst/>
            <a:gdLst/>
            <a:ahLst/>
            <a:cxnLst/>
            <a:rect l="l" t="t" r="r" b="b"/>
            <a:pathLst>
              <a:path w="1272539" h="1372870">
                <a:moveTo>
                  <a:pt x="0" y="791376"/>
                </a:moveTo>
                <a:lnTo>
                  <a:pt x="490047" y="355230"/>
                </a:lnTo>
                <a:lnTo>
                  <a:pt x="1129353" y="0"/>
                </a:lnTo>
                <a:lnTo>
                  <a:pt x="1272499" y="626999"/>
                </a:lnTo>
                <a:lnTo>
                  <a:pt x="1258739" y="1372326"/>
                </a:lnTo>
                <a:lnTo>
                  <a:pt x="645679" y="1168247"/>
                </a:lnTo>
                <a:lnTo>
                  <a:pt x="0" y="791376"/>
                </a:lnTo>
                <a:close/>
              </a:path>
            </a:pathLst>
          </a:custGeom>
          <a:ln w="76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146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518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518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</TotalTime>
  <Words>4336</Words>
  <Application>Microsoft Office PowerPoint</Application>
  <PresentationFormat>Custom</PresentationFormat>
  <Paragraphs>485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74</vt:i4>
      </vt:variant>
    </vt:vector>
  </HeadingPairs>
  <TitlesOfParts>
    <vt:vector size="90" baseType="lpstr">
      <vt:lpstr>Arial</vt:lpstr>
      <vt:lpstr>Arial Rounded MT Bold</vt:lpstr>
      <vt:lpstr>Brush Script MT</vt:lpstr>
      <vt:lpstr>Calibri</vt:lpstr>
      <vt:lpstr>Calibri Light</vt:lpstr>
      <vt:lpstr>Comic Sans MS</vt:lpstr>
      <vt:lpstr>Consolas</vt:lpstr>
      <vt:lpstr>Courier New</vt:lpstr>
      <vt:lpstr>Segoe UI</vt:lpstr>
      <vt:lpstr>Times New Roman</vt:lpstr>
      <vt:lpstr>Trebuchet MS</vt:lpstr>
      <vt:lpstr>Wingdings</vt:lpstr>
      <vt:lpstr>Office Theme</vt:lpstr>
      <vt:lpstr>1_Office Theme</vt:lpstr>
      <vt:lpstr>3_Office Theme</vt:lpstr>
      <vt:lpstr>2_Office Theme</vt:lpstr>
      <vt:lpstr>Hyperledger Expert </vt:lpstr>
      <vt:lpstr>PowerPoint Presentation</vt:lpstr>
      <vt:lpstr>Objectives</vt:lpstr>
      <vt:lpstr>Business Network- Traditional v/s Blockchain</vt:lpstr>
      <vt:lpstr>Traditional v/s Blockchain Business Network</vt:lpstr>
      <vt:lpstr>Blockchain will Change the way we do Business</vt:lpstr>
      <vt:lpstr>What is Blockchain for Business?</vt:lpstr>
      <vt:lpstr>What is Hyperledger?</vt:lpstr>
      <vt:lpstr>Unique Advantages of Hyperledger Fabric</vt:lpstr>
      <vt:lpstr>PowerPoint Presentation</vt:lpstr>
      <vt:lpstr>Problems with Existing Blockchains</vt:lpstr>
      <vt:lpstr>Hyperledger Goals</vt:lpstr>
      <vt:lpstr>Hyperledger Modular Umbrella Approach</vt:lpstr>
      <vt:lpstr>Hyperledger Project Scope</vt:lpstr>
      <vt:lpstr>Hyperledger Architecture</vt:lpstr>
      <vt:lpstr>Hyperledger Architecture - Membership</vt:lpstr>
      <vt:lpstr>Hyperledger Architecture - Blockchain</vt:lpstr>
      <vt:lpstr>Hyperledger Architecture - Chaincode</vt:lpstr>
      <vt:lpstr>Consensus in Hyperledger</vt:lpstr>
      <vt:lpstr>Generalized Hyperledger Consensus Process Flow</vt:lpstr>
      <vt:lpstr>Consensus &amp; its Interaction with Architectural Layers</vt:lpstr>
      <vt:lpstr>Application Programming Interface in Hyperledger</vt:lpstr>
      <vt:lpstr>Application Programming Interface Categories</vt:lpstr>
      <vt:lpstr>Application Model</vt:lpstr>
      <vt:lpstr>Network Topology</vt:lpstr>
      <vt:lpstr>Exploring Hyperledger Projects</vt:lpstr>
      <vt:lpstr>Iroha</vt:lpstr>
      <vt:lpstr>Why Iroha?</vt:lpstr>
      <vt:lpstr>Hyperledger Fabric</vt:lpstr>
      <vt:lpstr>How Fabric Works?</vt:lpstr>
      <vt:lpstr>Sawtooth Lake</vt:lpstr>
      <vt:lpstr>How is Sawtooth Lake Different?</vt:lpstr>
      <vt:lpstr>Hyperledger Indy</vt:lpstr>
      <vt:lpstr>Hyperledger Burrow</vt:lpstr>
      <vt:lpstr>Hyperledger Tools</vt:lpstr>
      <vt:lpstr>Hyperledger Cello</vt:lpstr>
      <vt:lpstr>Hyperledger Explorer</vt:lpstr>
      <vt:lpstr>Hyperledger Explorer Window</vt:lpstr>
      <vt:lpstr>Hyperledger Composer</vt:lpstr>
      <vt:lpstr>Benefits of Hyperledger Composer</vt:lpstr>
      <vt:lpstr>Extensive Familiar Open Development Toolset</vt:lpstr>
      <vt:lpstr>Key Development Concepts</vt:lpstr>
      <vt:lpstr>Business Model Archive</vt:lpstr>
      <vt:lpstr>Model Files</vt:lpstr>
      <vt:lpstr>Access Control Lists</vt:lpstr>
      <vt:lpstr>Transaction Processor Functions</vt:lpstr>
      <vt:lpstr>Business Network Definition</vt:lpstr>
      <vt:lpstr>Business Network Deployment</vt:lpstr>
      <vt:lpstr>Business Network Execution</vt:lpstr>
      <vt:lpstr>PowerPoint Presentation</vt:lpstr>
      <vt:lpstr>Test Business Networks: Composer Playground</vt:lpstr>
      <vt:lpstr>PowerPoint Presentation</vt:lpstr>
      <vt:lpstr>PowerPoint Presentation</vt:lpstr>
      <vt:lpstr>Step Two: Creating a New Business Network</vt:lpstr>
      <vt:lpstr>Choosing a Business Network Definition</vt:lpstr>
      <vt:lpstr>Step Three: Connecting to the Business Network</vt:lpstr>
      <vt:lpstr>Adding Files to Make up a Business Network Definition</vt:lpstr>
      <vt:lpstr>Step Four: Adding a Model File</vt:lpstr>
      <vt:lpstr>Step Five: Adding a Transaction Processor Script file</vt:lpstr>
      <vt:lpstr>Step Six: Adding an Access Control File</vt:lpstr>
      <vt:lpstr>Step Seven: Deploying the Updated Business Network</vt:lpstr>
      <vt:lpstr>Step Eight: Testing the Business Network Definition</vt:lpstr>
      <vt:lpstr>Step Nine: Creating Participants</vt:lpstr>
      <vt:lpstr>Two Participants Created: TRADER1, TRADER2</vt:lpstr>
      <vt:lpstr>Step Ten: Creating an Asset</vt:lpstr>
      <vt:lpstr>Asset Created</vt:lpstr>
      <vt:lpstr>Step Eleven: Transferring the Commodity</vt:lpstr>
      <vt:lpstr>Submit Transaction Successful</vt:lpstr>
      <vt:lpstr>Change in Ownership</vt:lpstr>
      <vt:lpstr>To Check all Transactions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the best use of Live Sessions</dc:title>
  <dc:creator>Online2PDF.com</dc:creator>
  <cp:lastModifiedBy>VIJAY</cp:lastModifiedBy>
  <cp:revision>130</cp:revision>
  <dcterms:created xsi:type="dcterms:W3CDTF">2018-09-25T13:39:25Z</dcterms:created>
  <dcterms:modified xsi:type="dcterms:W3CDTF">2018-12-11T13:34:44Z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2018-09-25T00:00:00Z</vt:filetime>
  </property>
  <property fmtid="{D5CDD505-2E9C-101B-9397-08002B2CF9AE}" pid="3" name="LastSaved">
    <vt:filetime>2018-09-25T00:00:00Z</vt:filetime>
  </property>
</Properties>
</file>